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</p:sldIdLst>
  <p:sldSz cx="18288000" cy="10287000"/>
  <p:notesSz cx="6858000" cy="9144000"/>
  <p:embeddedFontLst>
    <p:embeddedFont>
      <p:font typeface="Poppins" panose="00000500000000000000" pitchFamily="2" charset="-18"/>
      <p:regular r:id="rId35"/>
    </p:embeddedFont>
    <p:embeddedFont>
      <p:font typeface="Poppins Bold" panose="00000800000000000000" charset="-18"/>
      <p:regular r:id="rId36"/>
    </p:embeddedFont>
    <p:embeddedFont>
      <p:font typeface="Poppins Heavy" panose="020B0604020202020204" charset="-18"/>
      <p:regular r:id="rId37"/>
    </p:embeddedFont>
    <p:embeddedFont>
      <p:font typeface="Poppins Ultra-Bold" panose="020B0604020202020204" charset="-18"/>
      <p:regular r:id="rId3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22.05.2025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zervirano mjesto slike slajda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Rezervirano mjesto bilježaka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Rezervirano mjesto broja slajd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31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2171267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0.png"/><Relationship Id="rId4" Type="http://schemas.openxmlformats.org/officeDocument/2006/relationships/image" Target="../media/image16.sv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3.sv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C47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811277" y="1974003"/>
            <a:ext cx="6665446" cy="743712"/>
            <a:chOff x="0" y="0"/>
            <a:chExt cx="1443820" cy="16109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443820" cy="161097"/>
            </a:xfrm>
            <a:custGeom>
              <a:avLst/>
              <a:gdLst/>
              <a:ahLst/>
              <a:cxnLst/>
              <a:rect l="l" t="t" r="r" b="b"/>
              <a:pathLst>
                <a:path w="1443820" h="161097">
                  <a:moveTo>
                    <a:pt x="0" y="0"/>
                  </a:moveTo>
                  <a:lnTo>
                    <a:pt x="1443820" y="0"/>
                  </a:lnTo>
                  <a:lnTo>
                    <a:pt x="1443820" y="161097"/>
                  </a:lnTo>
                  <a:lnTo>
                    <a:pt x="0" y="161097"/>
                  </a:lnTo>
                  <a:close/>
                </a:path>
              </a:pathLst>
            </a:custGeom>
            <a:solidFill>
              <a:srgbClr val="FFC7BB"/>
            </a:solidFill>
          </p:spPr>
          <p:txBody>
            <a:bodyPr/>
            <a:lstStyle/>
            <a:p>
              <a:endParaRPr lang="hr-H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1443820" cy="189672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3629"/>
                </a:lnSpc>
                <a:spcBef>
                  <a:spcPct val="0"/>
                </a:spcBef>
              </a:pPr>
              <a:r>
                <a:rPr lang="en-US" sz="3000" b="1" u="none" strike="noStrike" spc="18">
                  <a:solidFill>
                    <a:srgbClr val="935543"/>
                  </a:solidFill>
                  <a:latin typeface="Poppins Ultra-Bold"/>
                  <a:ea typeface="Poppins Ultra-Bold"/>
                  <a:cs typeface="Poppins Ultra-Bold"/>
                  <a:sym typeface="Poppins Ultra-Bold"/>
                </a:rPr>
                <a:t>Tim Lumeni</a:t>
              </a:r>
            </a:p>
          </p:txBody>
        </p:sp>
      </p:grpSp>
      <p:sp>
        <p:nvSpPr>
          <p:cNvPr id="5" name="Freeform 5"/>
          <p:cNvSpPr/>
          <p:nvPr/>
        </p:nvSpPr>
        <p:spPr>
          <a:xfrm>
            <a:off x="-175657" y="6349712"/>
            <a:ext cx="6175670" cy="5264758"/>
          </a:xfrm>
          <a:custGeom>
            <a:avLst/>
            <a:gdLst/>
            <a:ahLst/>
            <a:cxnLst/>
            <a:rect l="l" t="t" r="r" b="b"/>
            <a:pathLst>
              <a:path w="6175670" h="5264758">
                <a:moveTo>
                  <a:pt x="0" y="0"/>
                </a:moveTo>
                <a:lnTo>
                  <a:pt x="6175669" y="0"/>
                </a:lnTo>
                <a:lnTo>
                  <a:pt x="6175669" y="5264758"/>
                </a:lnTo>
                <a:lnTo>
                  <a:pt x="0" y="52647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hr-HR"/>
          </a:p>
        </p:txBody>
      </p:sp>
      <p:sp>
        <p:nvSpPr>
          <p:cNvPr id="6" name="TextBox 6"/>
          <p:cNvSpPr txBox="1"/>
          <p:nvPr/>
        </p:nvSpPr>
        <p:spPr>
          <a:xfrm>
            <a:off x="2263232" y="3190264"/>
            <a:ext cx="13761536" cy="32255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2301"/>
              </a:lnSpc>
            </a:pPr>
            <a:r>
              <a:rPr lang="en-US" sz="10166" b="1" spc="60" dirty="0">
                <a:solidFill>
                  <a:srgbClr val="F9E2C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 Ultra-Bold"/>
                <a:ea typeface="Poppins Ultra-Bold"/>
                <a:cs typeface="Poppins Ultra-Bold"/>
                <a:sym typeface="Poppins Ultra-Bold"/>
              </a:rPr>
              <a:t>FAIR MELANOMA DETECTION​</a:t>
            </a:r>
          </a:p>
        </p:txBody>
      </p:sp>
      <p:sp>
        <p:nvSpPr>
          <p:cNvPr id="7" name="Freeform 7"/>
          <p:cNvSpPr/>
          <p:nvPr/>
        </p:nvSpPr>
        <p:spPr>
          <a:xfrm rot="-8657305" flipH="1">
            <a:off x="15284598" y="42249"/>
            <a:ext cx="3485207" cy="3863509"/>
          </a:xfrm>
          <a:custGeom>
            <a:avLst/>
            <a:gdLst/>
            <a:ahLst/>
            <a:cxnLst/>
            <a:rect l="l" t="t" r="r" b="b"/>
            <a:pathLst>
              <a:path w="3485207" h="3863509">
                <a:moveTo>
                  <a:pt x="3485207" y="0"/>
                </a:moveTo>
                <a:lnTo>
                  <a:pt x="0" y="0"/>
                </a:lnTo>
                <a:lnTo>
                  <a:pt x="0" y="3863509"/>
                </a:lnTo>
                <a:lnTo>
                  <a:pt x="3485207" y="3863509"/>
                </a:lnTo>
                <a:lnTo>
                  <a:pt x="3485207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r-HR"/>
          </a:p>
        </p:txBody>
      </p:sp>
      <p:sp>
        <p:nvSpPr>
          <p:cNvPr id="8" name="TextBox 8"/>
          <p:cNvSpPr txBox="1"/>
          <p:nvPr/>
        </p:nvSpPr>
        <p:spPr>
          <a:xfrm>
            <a:off x="6433835" y="6582218"/>
            <a:ext cx="5420330" cy="12503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74"/>
              </a:lnSpc>
            </a:pPr>
            <a:r>
              <a:rPr lang="en-US" sz="2558" spc="97">
                <a:solidFill>
                  <a:srgbClr val="FDC8BC"/>
                </a:solidFill>
                <a:latin typeface="Poppins"/>
                <a:ea typeface="Poppins"/>
                <a:cs typeface="Poppins"/>
                <a:sym typeface="Poppins"/>
              </a:rPr>
              <a:t>​Lovro Barić, Lorena Đaković,​</a:t>
            </a:r>
          </a:p>
          <a:p>
            <a:pPr algn="ctr">
              <a:lnSpc>
                <a:spcPts val="3274"/>
              </a:lnSpc>
            </a:pPr>
            <a:r>
              <a:rPr lang="en-US" sz="2558" spc="97">
                <a:solidFill>
                  <a:srgbClr val="FDC8BC"/>
                </a:solidFill>
                <a:latin typeface="Poppins"/>
                <a:ea typeface="Poppins"/>
                <a:cs typeface="Poppins"/>
                <a:sym typeface="Poppins"/>
              </a:rPr>
              <a:t>Lara Slišković, Zoltan Palinkaš</a:t>
            </a:r>
          </a:p>
          <a:p>
            <a:pPr marL="0" lvl="0" indent="0" algn="ctr">
              <a:lnSpc>
                <a:spcPts val="3274"/>
              </a:lnSpc>
            </a:pPr>
            <a:endParaRPr lang="en-US" sz="2558" spc="97">
              <a:solidFill>
                <a:srgbClr val="FDC8BC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40B0080-61E3-4D48-B7C0-8D7BE513EF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1800" y="3170472"/>
            <a:ext cx="12736702" cy="309605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45F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0594137">
            <a:off x="1660941" y="1344474"/>
            <a:ext cx="14966118" cy="7726450"/>
            <a:chOff x="0" y="0"/>
            <a:chExt cx="6174637" cy="3187735"/>
          </a:xfrm>
        </p:grpSpPr>
        <p:sp>
          <p:nvSpPr>
            <p:cNvPr id="3" name="Freeform 3"/>
            <p:cNvSpPr/>
            <p:nvPr/>
          </p:nvSpPr>
          <p:spPr>
            <a:xfrm>
              <a:off x="0" y="-1270"/>
              <a:ext cx="6175907" cy="3186465"/>
            </a:xfrm>
            <a:custGeom>
              <a:avLst/>
              <a:gdLst/>
              <a:ahLst/>
              <a:cxnLst/>
              <a:rect l="l" t="t" r="r" b="b"/>
              <a:pathLst>
                <a:path w="6175907" h="3186465">
                  <a:moveTo>
                    <a:pt x="6164477" y="27940"/>
                  </a:moveTo>
                  <a:cubicBezTo>
                    <a:pt x="6155587" y="24130"/>
                    <a:pt x="6146697" y="21590"/>
                    <a:pt x="6137807" y="21590"/>
                  </a:cubicBezTo>
                  <a:cubicBezTo>
                    <a:pt x="6111137" y="20320"/>
                    <a:pt x="6020127" y="20320"/>
                    <a:pt x="5917928" y="17780"/>
                  </a:cubicBezTo>
                  <a:cubicBezTo>
                    <a:pt x="5684330" y="12700"/>
                    <a:pt x="5455598" y="6350"/>
                    <a:pt x="5222000" y="3810"/>
                  </a:cubicBezTo>
                  <a:cubicBezTo>
                    <a:pt x="5032202" y="1270"/>
                    <a:pt x="4847270" y="3810"/>
                    <a:pt x="4657472" y="2540"/>
                  </a:cubicBezTo>
                  <a:cubicBezTo>
                    <a:pt x="4574739" y="2540"/>
                    <a:pt x="4492006" y="0"/>
                    <a:pt x="4409273" y="2540"/>
                  </a:cubicBezTo>
                  <a:cubicBezTo>
                    <a:pt x="4209742" y="10160"/>
                    <a:pt x="4010210" y="11430"/>
                    <a:pt x="3805812" y="8890"/>
                  </a:cubicBezTo>
                  <a:cubicBezTo>
                    <a:pt x="3703613" y="7620"/>
                    <a:pt x="3601414" y="7620"/>
                    <a:pt x="3499214" y="7620"/>
                  </a:cubicBezTo>
                  <a:cubicBezTo>
                    <a:pt x="3314283" y="7620"/>
                    <a:pt x="3129351" y="7620"/>
                    <a:pt x="2944419" y="6350"/>
                  </a:cubicBezTo>
                  <a:cubicBezTo>
                    <a:pt x="2749754" y="5080"/>
                    <a:pt x="832303" y="2540"/>
                    <a:pt x="642505" y="1270"/>
                  </a:cubicBezTo>
                  <a:cubicBezTo>
                    <a:pt x="486773" y="0"/>
                    <a:pt x="335907" y="1270"/>
                    <a:pt x="180175" y="1270"/>
                  </a:cubicBezTo>
                  <a:cubicBezTo>
                    <a:pt x="73109" y="1270"/>
                    <a:pt x="33020" y="3810"/>
                    <a:pt x="5080" y="5080"/>
                  </a:cubicBezTo>
                  <a:cubicBezTo>
                    <a:pt x="3810" y="5080"/>
                    <a:pt x="2540" y="7620"/>
                    <a:pt x="0" y="8890"/>
                  </a:cubicBezTo>
                  <a:cubicBezTo>
                    <a:pt x="1270" y="21590"/>
                    <a:pt x="3810" y="34290"/>
                    <a:pt x="5080" y="46990"/>
                  </a:cubicBezTo>
                  <a:cubicBezTo>
                    <a:pt x="15240" y="166995"/>
                    <a:pt x="16510" y="307162"/>
                    <a:pt x="17780" y="444869"/>
                  </a:cubicBezTo>
                  <a:cubicBezTo>
                    <a:pt x="19050" y="585035"/>
                    <a:pt x="17780" y="725201"/>
                    <a:pt x="16510" y="867827"/>
                  </a:cubicBezTo>
                  <a:cubicBezTo>
                    <a:pt x="15240" y="1012911"/>
                    <a:pt x="2540" y="2535067"/>
                    <a:pt x="2540" y="2680152"/>
                  </a:cubicBezTo>
                  <a:cubicBezTo>
                    <a:pt x="2540" y="2822777"/>
                    <a:pt x="1270" y="2965402"/>
                    <a:pt x="0" y="3108028"/>
                  </a:cubicBezTo>
                  <a:cubicBezTo>
                    <a:pt x="0" y="3131855"/>
                    <a:pt x="3810" y="3142015"/>
                    <a:pt x="15240" y="3147095"/>
                  </a:cubicBezTo>
                  <a:cubicBezTo>
                    <a:pt x="22860" y="3150905"/>
                    <a:pt x="31750" y="3153445"/>
                    <a:pt x="40640" y="3154715"/>
                  </a:cubicBezTo>
                  <a:cubicBezTo>
                    <a:pt x="175308" y="3159795"/>
                    <a:pt x="360240" y="3163605"/>
                    <a:pt x="545172" y="3168685"/>
                  </a:cubicBezTo>
                  <a:cubicBezTo>
                    <a:pt x="647371" y="3171225"/>
                    <a:pt x="749570" y="3176305"/>
                    <a:pt x="851770" y="3177575"/>
                  </a:cubicBezTo>
                  <a:cubicBezTo>
                    <a:pt x="1022101" y="3180115"/>
                    <a:pt x="2920086" y="3181385"/>
                    <a:pt x="3090418" y="3182655"/>
                  </a:cubicBezTo>
                  <a:cubicBezTo>
                    <a:pt x="3114751" y="3182655"/>
                    <a:pt x="3139084" y="3182655"/>
                    <a:pt x="3163417" y="3182655"/>
                  </a:cubicBezTo>
                  <a:cubicBezTo>
                    <a:pt x="3280216" y="3182655"/>
                    <a:pt x="3401882" y="3181385"/>
                    <a:pt x="3518681" y="3181385"/>
                  </a:cubicBezTo>
                  <a:cubicBezTo>
                    <a:pt x="3654946" y="3181385"/>
                    <a:pt x="3786345" y="3182655"/>
                    <a:pt x="3922611" y="3182655"/>
                  </a:cubicBezTo>
                  <a:cubicBezTo>
                    <a:pt x="4122142" y="3182655"/>
                    <a:pt x="4326541" y="3182655"/>
                    <a:pt x="4526073" y="3182655"/>
                  </a:cubicBezTo>
                  <a:cubicBezTo>
                    <a:pt x="4711004" y="3182655"/>
                    <a:pt x="4895936" y="3183925"/>
                    <a:pt x="5080868" y="3185195"/>
                  </a:cubicBezTo>
                  <a:cubicBezTo>
                    <a:pt x="5163600" y="3185195"/>
                    <a:pt x="5251200" y="3186465"/>
                    <a:pt x="5333933" y="3186465"/>
                  </a:cubicBezTo>
                  <a:cubicBezTo>
                    <a:pt x="5601597" y="3185195"/>
                    <a:pt x="5864395" y="3178845"/>
                    <a:pt x="6114947" y="3178845"/>
                  </a:cubicBezTo>
                  <a:cubicBezTo>
                    <a:pt x="6118757" y="3178845"/>
                    <a:pt x="6123837" y="3176305"/>
                    <a:pt x="6127647" y="3173765"/>
                  </a:cubicBezTo>
                  <a:cubicBezTo>
                    <a:pt x="6132727" y="3169955"/>
                    <a:pt x="6135267" y="3163605"/>
                    <a:pt x="6137807" y="3161065"/>
                  </a:cubicBezTo>
                  <a:cubicBezTo>
                    <a:pt x="6139077" y="3090814"/>
                    <a:pt x="6140347" y="2987534"/>
                    <a:pt x="6141617" y="2884253"/>
                  </a:cubicBezTo>
                  <a:cubicBezTo>
                    <a:pt x="6142887" y="2724415"/>
                    <a:pt x="6153047" y="1189963"/>
                    <a:pt x="6154317" y="1030124"/>
                  </a:cubicBezTo>
                  <a:cubicBezTo>
                    <a:pt x="6154317" y="934221"/>
                    <a:pt x="6155587" y="838318"/>
                    <a:pt x="6156857" y="742415"/>
                  </a:cubicBezTo>
                  <a:cubicBezTo>
                    <a:pt x="6158127" y="639134"/>
                    <a:pt x="6159397" y="535854"/>
                    <a:pt x="6161937" y="432574"/>
                  </a:cubicBezTo>
                  <a:cubicBezTo>
                    <a:pt x="6163207" y="371097"/>
                    <a:pt x="6163207" y="307162"/>
                    <a:pt x="6168287" y="245685"/>
                  </a:cubicBezTo>
                  <a:cubicBezTo>
                    <a:pt x="6173367" y="171913"/>
                    <a:pt x="6175907" y="100601"/>
                    <a:pt x="6174637" y="44450"/>
                  </a:cubicBezTo>
                  <a:cubicBezTo>
                    <a:pt x="6174637" y="38100"/>
                    <a:pt x="6170827" y="30480"/>
                    <a:pt x="6164477" y="27940"/>
                  </a:cubicBezTo>
                  <a:close/>
                </a:path>
              </a:pathLst>
            </a:custGeom>
            <a:solidFill>
              <a:srgbClr val="FFC7BB"/>
            </a:solidFill>
          </p:spPr>
          <p:txBody>
            <a:bodyPr/>
            <a:lstStyle/>
            <a:p>
              <a:endParaRPr lang="hr-HR"/>
            </a:p>
          </p:txBody>
        </p:sp>
      </p:grpSp>
      <p:grpSp>
        <p:nvGrpSpPr>
          <p:cNvPr id="4" name="Group 4"/>
          <p:cNvGrpSpPr/>
          <p:nvPr/>
        </p:nvGrpSpPr>
        <p:grpSpPr>
          <a:xfrm rot="-10800000">
            <a:off x="1424100" y="937258"/>
            <a:ext cx="14953734" cy="7726450"/>
            <a:chOff x="0" y="0"/>
            <a:chExt cx="6169528" cy="3187735"/>
          </a:xfrm>
        </p:grpSpPr>
        <p:sp>
          <p:nvSpPr>
            <p:cNvPr id="5" name="Freeform 5"/>
            <p:cNvSpPr/>
            <p:nvPr/>
          </p:nvSpPr>
          <p:spPr>
            <a:xfrm>
              <a:off x="0" y="-1270"/>
              <a:ext cx="6170798" cy="3186465"/>
            </a:xfrm>
            <a:custGeom>
              <a:avLst/>
              <a:gdLst/>
              <a:ahLst/>
              <a:cxnLst/>
              <a:rect l="l" t="t" r="r" b="b"/>
              <a:pathLst>
                <a:path w="6170798" h="3186465">
                  <a:moveTo>
                    <a:pt x="6159368" y="27940"/>
                  </a:moveTo>
                  <a:cubicBezTo>
                    <a:pt x="6150478" y="24130"/>
                    <a:pt x="6141588" y="21590"/>
                    <a:pt x="6132698" y="21590"/>
                  </a:cubicBezTo>
                  <a:cubicBezTo>
                    <a:pt x="6106028" y="20320"/>
                    <a:pt x="6015093" y="20320"/>
                    <a:pt x="5912980" y="17780"/>
                  </a:cubicBezTo>
                  <a:cubicBezTo>
                    <a:pt x="5679579" y="12700"/>
                    <a:pt x="5451041" y="6350"/>
                    <a:pt x="5217640" y="3810"/>
                  </a:cubicBezTo>
                  <a:cubicBezTo>
                    <a:pt x="5028002" y="1270"/>
                    <a:pt x="4843226" y="3810"/>
                    <a:pt x="4653588" y="2540"/>
                  </a:cubicBezTo>
                  <a:cubicBezTo>
                    <a:pt x="4570925" y="2540"/>
                    <a:pt x="4488262" y="0"/>
                    <a:pt x="4405599" y="2540"/>
                  </a:cubicBezTo>
                  <a:cubicBezTo>
                    <a:pt x="4206236" y="10160"/>
                    <a:pt x="4006873" y="11430"/>
                    <a:pt x="3802648" y="8890"/>
                  </a:cubicBezTo>
                  <a:cubicBezTo>
                    <a:pt x="3700535" y="7620"/>
                    <a:pt x="3598421" y="7620"/>
                    <a:pt x="3496309" y="7620"/>
                  </a:cubicBezTo>
                  <a:cubicBezTo>
                    <a:pt x="3311533" y="7620"/>
                    <a:pt x="3126758" y="7620"/>
                    <a:pt x="2941982" y="6350"/>
                  </a:cubicBezTo>
                  <a:cubicBezTo>
                    <a:pt x="2747481" y="5080"/>
                    <a:pt x="831650" y="2540"/>
                    <a:pt x="642012" y="1270"/>
                  </a:cubicBezTo>
                  <a:cubicBezTo>
                    <a:pt x="486411" y="0"/>
                    <a:pt x="335673" y="1270"/>
                    <a:pt x="180072" y="1270"/>
                  </a:cubicBezTo>
                  <a:cubicBezTo>
                    <a:pt x="73097" y="1270"/>
                    <a:pt x="33020" y="3810"/>
                    <a:pt x="5080" y="5080"/>
                  </a:cubicBezTo>
                  <a:cubicBezTo>
                    <a:pt x="3810" y="5080"/>
                    <a:pt x="2540" y="7620"/>
                    <a:pt x="0" y="8890"/>
                  </a:cubicBezTo>
                  <a:cubicBezTo>
                    <a:pt x="1270" y="21590"/>
                    <a:pt x="3810" y="34290"/>
                    <a:pt x="5080" y="46990"/>
                  </a:cubicBezTo>
                  <a:cubicBezTo>
                    <a:pt x="15240" y="166995"/>
                    <a:pt x="16510" y="307162"/>
                    <a:pt x="17780" y="444869"/>
                  </a:cubicBezTo>
                  <a:cubicBezTo>
                    <a:pt x="19050" y="585035"/>
                    <a:pt x="17780" y="725201"/>
                    <a:pt x="16510" y="867827"/>
                  </a:cubicBezTo>
                  <a:cubicBezTo>
                    <a:pt x="15240" y="1012911"/>
                    <a:pt x="2540" y="2535067"/>
                    <a:pt x="2540" y="2680152"/>
                  </a:cubicBezTo>
                  <a:cubicBezTo>
                    <a:pt x="2540" y="2822777"/>
                    <a:pt x="1270" y="2965402"/>
                    <a:pt x="0" y="3108028"/>
                  </a:cubicBezTo>
                  <a:cubicBezTo>
                    <a:pt x="0" y="3131855"/>
                    <a:pt x="3810" y="3142015"/>
                    <a:pt x="15240" y="3147095"/>
                  </a:cubicBezTo>
                  <a:cubicBezTo>
                    <a:pt x="22860" y="3150905"/>
                    <a:pt x="31750" y="3153445"/>
                    <a:pt x="40640" y="3154715"/>
                  </a:cubicBezTo>
                  <a:cubicBezTo>
                    <a:pt x="175210" y="3159795"/>
                    <a:pt x="359985" y="3163605"/>
                    <a:pt x="544761" y="3168685"/>
                  </a:cubicBezTo>
                  <a:cubicBezTo>
                    <a:pt x="646874" y="3171225"/>
                    <a:pt x="748987" y="3176305"/>
                    <a:pt x="851100" y="3177575"/>
                  </a:cubicBezTo>
                  <a:cubicBezTo>
                    <a:pt x="1021288" y="3180115"/>
                    <a:pt x="2917669" y="3181385"/>
                    <a:pt x="3087857" y="3182655"/>
                  </a:cubicBezTo>
                  <a:cubicBezTo>
                    <a:pt x="3112170" y="3182655"/>
                    <a:pt x="3136483" y="3182655"/>
                    <a:pt x="3160795" y="3182655"/>
                  </a:cubicBezTo>
                  <a:cubicBezTo>
                    <a:pt x="3277496" y="3182655"/>
                    <a:pt x="3399058" y="3181385"/>
                    <a:pt x="3515759" y="3181385"/>
                  </a:cubicBezTo>
                  <a:cubicBezTo>
                    <a:pt x="3651909" y="3181385"/>
                    <a:pt x="3783197" y="3182655"/>
                    <a:pt x="3919348" y="3182655"/>
                  </a:cubicBezTo>
                  <a:cubicBezTo>
                    <a:pt x="4118711" y="3182655"/>
                    <a:pt x="4322937" y="3182655"/>
                    <a:pt x="4522300" y="3182655"/>
                  </a:cubicBezTo>
                  <a:cubicBezTo>
                    <a:pt x="4707075" y="3182655"/>
                    <a:pt x="4891851" y="3183925"/>
                    <a:pt x="5076627" y="3185195"/>
                  </a:cubicBezTo>
                  <a:cubicBezTo>
                    <a:pt x="5159289" y="3185195"/>
                    <a:pt x="5246815" y="3186465"/>
                    <a:pt x="5329477" y="3186465"/>
                  </a:cubicBezTo>
                  <a:cubicBezTo>
                    <a:pt x="5596916" y="3185195"/>
                    <a:pt x="5859492" y="3178845"/>
                    <a:pt x="6109838" y="3178845"/>
                  </a:cubicBezTo>
                  <a:cubicBezTo>
                    <a:pt x="6113648" y="3178845"/>
                    <a:pt x="6118728" y="3176305"/>
                    <a:pt x="6122538" y="3173765"/>
                  </a:cubicBezTo>
                  <a:cubicBezTo>
                    <a:pt x="6127618" y="3169955"/>
                    <a:pt x="6130158" y="3163605"/>
                    <a:pt x="6132698" y="3161065"/>
                  </a:cubicBezTo>
                  <a:cubicBezTo>
                    <a:pt x="6133968" y="3090814"/>
                    <a:pt x="6135238" y="2987534"/>
                    <a:pt x="6136508" y="2884253"/>
                  </a:cubicBezTo>
                  <a:cubicBezTo>
                    <a:pt x="6137778" y="2724415"/>
                    <a:pt x="6147938" y="1189963"/>
                    <a:pt x="6149208" y="1030124"/>
                  </a:cubicBezTo>
                  <a:cubicBezTo>
                    <a:pt x="6149208" y="934221"/>
                    <a:pt x="6150478" y="838318"/>
                    <a:pt x="6151748" y="742415"/>
                  </a:cubicBezTo>
                  <a:cubicBezTo>
                    <a:pt x="6153018" y="639134"/>
                    <a:pt x="6154288" y="535854"/>
                    <a:pt x="6156828" y="432574"/>
                  </a:cubicBezTo>
                  <a:cubicBezTo>
                    <a:pt x="6158098" y="371097"/>
                    <a:pt x="6158098" y="307162"/>
                    <a:pt x="6163178" y="245685"/>
                  </a:cubicBezTo>
                  <a:cubicBezTo>
                    <a:pt x="6168258" y="171913"/>
                    <a:pt x="6170798" y="100601"/>
                    <a:pt x="6169528" y="44450"/>
                  </a:cubicBezTo>
                  <a:cubicBezTo>
                    <a:pt x="6169528" y="38100"/>
                    <a:pt x="6165718" y="30480"/>
                    <a:pt x="6159368" y="27940"/>
                  </a:cubicBezTo>
                  <a:close/>
                </a:path>
              </a:pathLst>
            </a:custGeom>
            <a:solidFill>
              <a:srgbClr val="3C476A"/>
            </a:solidFill>
          </p:spPr>
          <p:txBody>
            <a:bodyPr/>
            <a:lstStyle/>
            <a:p>
              <a:endParaRPr lang="hr-HR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8713921" y="558142"/>
            <a:ext cx="690833" cy="690833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C7BB"/>
            </a:solidFill>
          </p:spPr>
          <p:txBody>
            <a:bodyPr/>
            <a:lstStyle/>
            <a:p>
              <a:endParaRPr lang="hr-HR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5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2502150" y="1512470"/>
            <a:ext cx="12674216" cy="13197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206"/>
              </a:lnSpc>
              <a:spcBef>
                <a:spcPct val="0"/>
              </a:spcBef>
            </a:pPr>
            <a:r>
              <a:rPr lang="en-US" sz="7290" b="1" spc="43">
                <a:solidFill>
                  <a:srgbClr val="F9E2CF"/>
                </a:solidFill>
                <a:latin typeface="Poppins Bold"/>
                <a:ea typeface="Poppins Bold"/>
                <a:cs typeface="Poppins Bold"/>
                <a:sym typeface="Poppins Bold"/>
              </a:rPr>
              <a:t>Analiza podataka</a:t>
            </a:r>
          </a:p>
        </p:txBody>
      </p:sp>
      <p:sp>
        <p:nvSpPr>
          <p:cNvPr id="10" name="Freeform 10"/>
          <p:cNvSpPr/>
          <p:nvPr/>
        </p:nvSpPr>
        <p:spPr>
          <a:xfrm>
            <a:off x="-7370401" y="-7449820"/>
            <a:ext cx="9171841" cy="9171841"/>
          </a:xfrm>
          <a:custGeom>
            <a:avLst/>
            <a:gdLst/>
            <a:ahLst/>
            <a:cxnLst/>
            <a:rect l="l" t="t" r="r" b="b"/>
            <a:pathLst>
              <a:path w="9171841" h="9171841">
                <a:moveTo>
                  <a:pt x="0" y="0"/>
                </a:moveTo>
                <a:lnTo>
                  <a:pt x="9171840" y="0"/>
                </a:lnTo>
                <a:lnTo>
                  <a:pt x="9171840" y="9171840"/>
                </a:lnTo>
                <a:lnTo>
                  <a:pt x="0" y="91718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r-HR"/>
          </a:p>
        </p:txBody>
      </p:sp>
      <p:sp>
        <p:nvSpPr>
          <p:cNvPr id="11" name="Freeform 11"/>
          <p:cNvSpPr/>
          <p:nvPr/>
        </p:nvSpPr>
        <p:spPr>
          <a:xfrm>
            <a:off x="-7536687" y="-7616106"/>
            <a:ext cx="9504412" cy="9504412"/>
          </a:xfrm>
          <a:custGeom>
            <a:avLst/>
            <a:gdLst/>
            <a:ahLst/>
            <a:cxnLst/>
            <a:rect l="l" t="t" r="r" b="b"/>
            <a:pathLst>
              <a:path w="9504412" h="9504412">
                <a:moveTo>
                  <a:pt x="0" y="0"/>
                </a:moveTo>
                <a:lnTo>
                  <a:pt x="9504412" y="0"/>
                </a:lnTo>
                <a:lnTo>
                  <a:pt x="9504412" y="9504412"/>
                </a:lnTo>
                <a:lnTo>
                  <a:pt x="0" y="95044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r-HR"/>
          </a:p>
        </p:txBody>
      </p:sp>
      <p:sp>
        <p:nvSpPr>
          <p:cNvPr id="12" name="Freeform 12"/>
          <p:cNvSpPr/>
          <p:nvPr/>
        </p:nvSpPr>
        <p:spPr>
          <a:xfrm>
            <a:off x="16377835" y="7852042"/>
            <a:ext cx="11157487" cy="11157487"/>
          </a:xfrm>
          <a:custGeom>
            <a:avLst/>
            <a:gdLst/>
            <a:ahLst/>
            <a:cxnLst/>
            <a:rect l="l" t="t" r="r" b="b"/>
            <a:pathLst>
              <a:path w="11157487" h="11157487">
                <a:moveTo>
                  <a:pt x="0" y="0"/>
                </a:moveTo>
                <a:lnTo>
                  <a:pt x="11157487" y="0"/>
                </a:lnTo>
                <a:lnTo>
                  <a:pt x="11157487" y="11157487"/>
                </a:lnTo>
                <a:lnTo>
                  <a:pt x="0" y="111574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r-HR"/>
          </a:p>
        </p:txBody>
      </p:sp>
      <p:sp>
        <p:nvSpPr>
          <p:cNvPr id="13" name="Freeform 13"/>
          <p:cNvSpPr/>
          <p:nvPr/>
        </p:nvSpPr>
        <p:spPr>
          <a:xfrm>
            <a:off x="16377835" y="7852042"/>
            <a:ext cx="10443437" cy="10443437"/>
          </a:xfrm>
          <a:custGeom>
            <a:avLst/>
            <a:gdLst/>
            <a:ahLst/>
            <a:cxnLst/>
            <a:rect l="l" t="t" r="r" b="b"/>
            <a:pathLst>
              <a:path w="10443437" h="10443437">
                <a:moveTo>
                  <a:pt x="0" y="0"/>
                </a:moveTo>
                <a:lnTo>
                  <a:pt x="10443437" y="0"/>
                </a:lnTo>
                <a:lnTo>
                  <a:pt x="10443437" y="10443437"/>
                </a:lnTo>
                <a:lnTo>
                  <a:pt x="0" y="104434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r-HR"/>
          </a:p>
        </p:txBody>
      </p:sp>
      <p:grpSp>
        <p:nvGrpSpPr>
          <p:cNvPr id="14" name="Group 14"/>
          <p:cNvGrpSpPr/>
          <p:nvPr/>
        </p:nvGrpSpPr>
        <p:grpSpPr>
          <a:xfrm>
            <a:off x="-1543050" y="9020981"/>
            <a:ext cx="3086100" cy="3086100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C8BC"/>
            </a:solidFill>
          </p:spPr>
          <p:txBody>
            <a:bodyPr/>
            <a:lstStyle/>
            <a:p>
              <a:endParaRPr lang="hr-HR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74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7259300" y="-1699554"/>
            <a:ext cx="3086100" cy="3086100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C8BC"/>
            </a:solidFill>
          </p:spPr>
          <p:txBody>
            <a:bodyPr/>
            <a:lstStyle/>
            <a:p>
              <a:endParaRPr lang="hr-HR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74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-2081100" y="-1543050"/>
            <a:ext cx="3086100" cy="3086100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C8BC"/>
            </a:solidFill>
          </p:spPr>
          <p:txBody>
            <a:bodyPr/>
            <a:lstStyle/>
            <a:p>
              <a:endParaRPr lang="hr-HR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74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7017281" y="9020981"/>
            <a:ext cx="3086100" cy="3086100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C8BC"/>
            </a:solidFill>
          </p:spPr>
          <p:txBody>
            <a:bodyPr/>
            <a:lstStyle/>
            <a:p>
              <a:endParaRPr lang="hr-HR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74"/>
                </a:lnSpc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2064941" y="3308504"/>
            <a:ext cx="6836027" cy="4327353"/>
            <a:chOff x="0" y="0"/>
            <a:chExt cx="9114702" cy="5769804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9114703" cy="5769804"/>
            </a:xfrm>
            <a:custGeom>
              <a:avLst/>
              <a:gdLst/>
              <a:ahLst/>
              <a:cxnLst/>
              <a:rect l="l" t="t" r="r" b="b"/>
              <a:pathLst>
                <a:path w="9114703" h="5769804">
                  <a:moveTo>
                    <a:pt x="0" y="0"/>
                  </a:moveTo>
                  <a:lnTo>
                    <a:pt x="9114703" y="0"/>
                  </a:lnTo>
                  <a:lnTo>
                    <a:pt x="9114703" y="5769804"/>
                  </a:lnTo>
                  <a:lnTo>
                    <a:pt x="0" y="576980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hr-HR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-57150"/>
              <a:ext cx="9114702" cy="5826954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582930" lvl="1" indent="-291465" algn="l">
                <a:lnSpc>
                  <a:spcPts val="3564"/>
                </a:lnSpc>
                <a:buFont typeface="Arial"/>
                <a:buChar char="•"/>
              </a:pPr>
              <a:r>
                <a:rPr lang="en-US" sz="2700" spc="102">
                  <a:solidFill>
                    <a:srgbClr val="F9E2CF"/>
                  </a:solidFill>
                  <a:latin typeface="Poppins"/>
                  <a:ea typeface="Poppins"/>
                  <a:cs typeface="Poppins"/>
                  <a:sym typeface="Poppins"/>
                </a:rPr>
                <a:t>pristranosti u performansama modela među različitim demografskim skupinama zbog boje kože </a:t>
              </a:r>
            </a:p>
            <a:p>
              <a:pPr marL="582930" lvl="1" indent="-291465" algn="l">
                <a:lnSpc>
                  <a:spcPts val="3564"/>
                </a:lnSpc>
                <a:buFont typeface="Arial"/>
                <a:buChar char="•"/>
              </a:pPr>
              <a:r>
                <a:rPr lang="en-US" sz="2700" spc="102">
                  <a:solidFill>
                    <a:srgbClr val="F9E2CF"/>
                  </a:solidFill>
                  <a:latin typeface="Poppins"/>
                  <a:ea typeface="Poppins"/>
                  <a:cs typeface="Poppins"/>
                  <a:sym typeface="Poppins"/>
                </a:rPr>
                <a:t>nedovoljna zastupljenost tamnijih tonova kože </a:t>
              </a:r>
            </a:p>
            <a:p>
              <a:pPr algn="l">
                <a:lnSpc>
                  <a:spcPts val="3564"/>
                </a:lnSpc>
              </a:pPr>
              <a:r>
                <a:rPr lang="en-US" sz="2700" spc="102">
                  <a:solidFill>
                    <a:srgbClr val="F9E2CF"/>
                  </a:solidFill>
                  <a:latin typeface="Poppins"/>
                  <a:ea typeface="Poppins"/>
                  <a:cs typeface="Poppins"/>
                  <a:sym typeface="Poppins"/>
                </a:rPr>
                <a:t>      </a:t>
              </a:r>
            </a:p>
            <a:p>
              <a:pPr algn="l">
                <a:lnSpc>
                  <a:spcPts val="3564"/>
                </a:lnSpc>
              </a:pPr>
              <a:r>
                <a:rPr lang="en-US" sz="2700" spc="102">
                  <a:solidFill>
                    <a:srgbClr val="F9E2CF"/>
                  </a:solidFill>
                  <a:latin typeface="Poppins"/>
                  <a:ea typeface="Poppins"/>
                  <a:cs typeface="Poppins"/>
                  <a:sym typeface="Poppins"/>
                </a:rPr>
                <a:t>   → dodajemo 127 slika iz</a:t>
              </a:r>
            </a:p>
            <a:p>
              <a:pPr algn="l">
                <a:lnSpc>
                  <a:spcPts val="3564"/>
                </a:lnSpc>
              </a:pPr>
              <a:r>
                <a:rPr lang="en-US" sz="2700" spc="102">
                  <a:solidFill>
                    <a:srgbClr val="F9E2CF"/>
                  </a:solidFill>
                  <a:latin typeface="Poppins"/>
                  <a:ea typeface="Poppins"/>
                  <a:cs typeface="Poppins"/>
                  <a:sym typeface="Poppins"/>
                </a:rPr>
                <a:t>        Fitzpatrick17k skupa podataka</a:t>
              </a:r>
            </a:p>
          </p:txBody>
        </p:sp>
      </p:grpSp>
      <p:sp>
        <p:nvSpPr>
          <p:cNvPr id="29" name="Freeform 29" descr="preencoded.png"/>
          <p:cNvSpPr/>
          <p:nvPr/>
        </p:nvSpPr>
        <p:spPr>
          <a:xfrm>
            <a:off x="9059338" y="3308504"/>
            <a:ext cx="7178922" cy="4275252"/>
          </a:xfrm>
          <a:custGeom>
            <a:avLst/>
            <a:gdLst/>
            <a:ahLst/>
            <a:cxnLst/>
            <a:rect l="l" t="t" r="r" b="b"/>
            <a:pathLst>
              <a:path w="7178922" h="4275252">
                <a:moveTo>
                  <a:pt x="0" y="0"/>
                </a:moveTo>
                <a:lnTo>
                  <a:pt x="7178921" y="0"/>
                </a:lnTo>
                <a:lnTo>
                  <a:pt x="7178921" y="4275252"/>
                </a:lnTo>
                <a:lnTo>
                  <a:pt x="0" y="427525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hr-HR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C47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-720435" y="-5255261"/>
            <a:ext cx="19144884" cy="8963161"/>
            <a:chOff x="0" y="0"/>
            <a:chExt cx="5012641" cy="2346795"/>
          </a:xfrm>
        </p:grpSpPr>
        <p:sp>
          <p:nvSpPr>
            <p:cNvPr id="3" name="Freeform 3"/>
            <p:cNvSpPr/>
            <p:nvPr/>
          </p:nvSpPr>
          <p:spPr>
            <a:xfrm>
              <a:off x="0" y="-1270"/>
              <a:ext cx="5013911" cy="2345524"/>
            </a:xfrm>
            <a:custGeom>
              <a:avLst/>
              <a:gdLst/>
              <a:ahLst/>
              <a:cxnLst/>
              <a:rect l="l" t="t" r="r" b="b"/>
              <a:pathLst>
                <a:path w="5013911" h="2345524">
                  <a:moveTo>
                    <a:pt x="5002481" y="27940"/>
                  </a:moveTo>
                  <a:cubicBezTo>
                    <a:pt x="4993591" y="24130"/>
                    <a:pt x="4984702" y="21590"/>
                    <a:pt x="4975811" y="21590"/>
                  </a:cubicBezTo>
                  <a:cubicBezTo>
                    <a:pt x="4949141" y="20320"/>
                    <a:pt x="4875181" y="20320"/>
                    <a:pt x="4792609" y="17780"/>
                  </a:cubicBezTo>
                  <a:cubicBezTo>
                    <a:pt x="4603873" y="12700"/>
                    <a:pt x="4419069" y="6350"/>
                    <a:pt x="4230334" y="3810"/>
                  </a:cubicBezTo>
                  <a:cubicBezTo>
                    <a:pt x="4076986" y="1270"/>
                    <a:pt x="3927570" y="3810"/>
                    <a:pt x="3774222" y="2540"/>
                  </a:cubicBezTo>
                  <a:cubicBezTo>
                    <a:pt x="3707378" y="2540"/>
                    <a:pt x="3640534" y="0"/>
                    <a:pt x="3573690" y="2540"/>
                  </a:cubicBezTo>
                  <a:cubicBezTo>
                    <a:pt x="3412479" y="10160"/>
                    <a:pt x="3251267" y="11430"/>
                    <a:pt x="3086123" y="8890"/>
                  </a:cubicBezTo>
                  <a:cubicBezTo>
                    <a:pt x="3003551" y="7620"/>
                    <a:pt x="2920979" y="7620"/>
                    <a:pt x="2838407" y="7620"/>
                  </a:cubicBezTo>
                  <a:cubicBezTo>
                    <a:pt x="2688991" y="7620"/>
                    <a:pt x="2539575" y="7620"/>
                    <a:pt x="2390160" y="6350"/>
                  </a:cubicBezTo>
                  <a:cubicBezTo>
                    <a:pt x="2232880" y="5080"/>
                    <a:pt x="683674" y="2540"/>
                    <a:pt x="530326" y="1270"/>
                  </a:cubicBezTo>
                  <a:cubicBezTo>
                    <a:pt x="404502" y="0"/>
                    <a:pt x="282610" y="1270"/>
                    <a:pt x="156786" y="1270"/>
                  </a:cubicBezTo>
                  <a:cubicBezTo>
                    <a:pt x="70282" y="1270"/>
                    <a:pt x="33020" y="3810"/>
                    <a:pt x="5080" y="5080"/>
                  </a:cubicBezTo>
                  <a:cubicBezTo>
                    <a:pt x="3810" y="5080"/>
                    <a:pt x="2540" y="7620"/>
                    <a:pt x="0" y="8890"/>
                  </a:cubicBezTo>
                  <a:cubicBezTo>
                    <a:pt x="1270" y="21590"/>
                    <a:pt x="3810" y="34290"/>
                    <a:pt x="5080" y="46990"/>
                  </a:cubicBezTo>
                  <a:cubicBezTo>
                    <a:pt x="15240" y="139187"/>
                    <a:pt x="16510" y="240799"/>
                    <a:pt x="17780" y="340628"/>
                  </a:cubicBezTo>
                  <a:cubicBezTo>
                    <a:pt x="19050" y="442239"/>
                    <a:pt x="17780" y="543851"/>
                    <a:pt x="16510" y="647245"/>
                  </a:cubicBezTo>
                  <a:cubicBezTo>
                    <a:pt x="15240" y="752422"/>
                    <a:pt x="2540" y="1855890"/>
                    <a:pt x="2540" y="1961066"/>
                  </a:cubicBezTo>
                  <a:cubicBezTo>
                    <a:pt x="2540" y="2064461"/>
                    <a:pt x="1270" y="2167855"/>
                    <a:pt x="0" y="2271249"/>
                  </a:cubicBezTo>
                  <a:cubicBezTo>
                    <a:pt x="0" y="2290914"/>
                    <a:pt x="3810" y="2301074"/>
                    <a:pt x="15240" y="2306155"/>
                  </a:cubicBezTo>
                  <a:cubicBezTo>
                    <a:pt x="22860" y="2309964"/>
                    <a:pt x="31750" y="2312505"/>
                    <a:pt x="40640" y="2313774"/>
                  </a:cubicBezTo>
                  <a:cubicBezTo>
                    <a:pt x="152854" y="2318855"/>
                    <a:pt x="302270" y="2322664"/>
                    <a:pt x="451686" y="2327744"/>
                  </a:cubicBezTo>
                  <a:cubicBezTo>
                    <a:pt x="534258" y="2330284"/>
                    <a:pt x="616830" y="2335364"/>
                    <a:pt x="699401" y="2336634"/>
                  </a:cubicBezTo>
                  <a:cubicBezTo>
                    <a:pt x="837021" y="2339174"/>
                    <a:pt x="2370499" y="2340444"/>
                    <a:pt x="2508119" y="2341714"/>
                  </a:cubicBezTo>
                  <a:cubicBezTo>
                    <a:pt x="2527779" y="2341714"/>
                    <a:pt x="2547439" y="2341714"/>
                    <a:pt x="2567099" y="2341714"/>
                  </a:cubicBezTo>
                  <a:cubicBezTo>
                    <a:pt x="2661467" y="2341714"/>
                    <a:pt x="2759767" y="2340444"/>
                    <a:pt x="2854135" y="2340444"/>
                  </a:cubicBezTo>
                  <a:cubicBezTo>
                    <a:pt x="2964231" y="2340444"/>
                    <a:pt x="3070395" y="2341714"/>
                    <a:pt x="3180491" y="2341714"/>
                  </a:cubicBezTo>
                  <a:cubicBezTo>
                    <a:pt x="3341702" y="2341714"/>
                    <a:pt x="3506846" y="2341714"/>
                    <a:pt x="3668058" y="2341714"/>
                  </a:cubicBezTo>
                  <a:cubicBezTo>
                    <a:pt x="3817474" y="2341714"/>
                    <a:pt x="3966890" y="2342984"/>
                    <a:pt x="4116306" y="2344255"/>
                  </a:cubicBezTo>
                  <a:cubicBezTo>
                    <a:pt x="4183149" y="2344255"/>
                    <a:pt x="4253925" y="2345524"/>
                    <a:pt x="4320769" y="2345524"/>
                  </a:cubicBezTo>
                  <a:cubicBezTo>
                    <a:pt x="4537029" y="2344255"/>
                    <a:pt x="4749357" y="2337905"/>
                    <a:pt x="4952951" y="2337905"/>
                  </a:cubicBezTo>
                  <a:cubicBezTo>
                    <a:pt x="4956761" y="2337905"/>
                    <a:pt x="4961841" y="2335364"/>
                    <a:pt x="4965651" y="2332824"/>
                  </a:cubicBezTo>
                  <a:cubicBezTo>
                    <a:pt x="4970731" y="2329014"/>
                    <a:pt x="4973271" y="2322664"/>
                    <a:pt x="4975811" y="2320124"/>
                  </a:cubicBezTo>
                  <a:cubicBezTo>
                    <a:pt x="4977081" y="2258771"/>
                    <a:pt x="4978351" y="2183899"/>
                    <a:pt x="4979621" y="2109027"/>
                  </a:cubicBezTo>
                  <a:cubicBezTo>
                    <a:pt x="4980891" y="1993154"/>
                    <a:pt x="4991051" y="880774"/>
                    <a:pt x="4992321" y="764901"/>
                  </a:cubicBezTo>
                  <a:cubicBezTo>
                    <a:pt x="4992321" y="695377"/>
                    <a:pt x="4993591" y="625853"/>
                    <a:pt x="4994861" y="556329"/>
                  </a:cubicBezTo>
                  <a:cubicBezTo>
                    <a:pt x="4996131" y="481458"/>
                    <a:pt x="4997401" y="406586"/>
                    <a:pt x="4999941" y="331714"/>
                  </a:cubicBezTo>
                  <a:cubicBezTo>
                    <a:pt x="5001211" y="287148"/>
                    <a:pt x="5001211" y="240799"/>
                    <a:pt x="5006291" y="196232"/>
                  </a:cubicBezTo>
                  <a:cubicBezTo>
                    <a:pt x="5011371" y="142752"/>
                    <a:pt x="5013911" y="91055"/>
                    <a:pt x="5012641" y="44450"/>
                  </a:cubicBezTo>
                  <a:cubicBezTo>
                    <a:pt x="5012641" y="38100"/>
                    <a:pt x="5008831" y="30480"/>
                    <a:pt x="5002481" y="27940"/>
                  </a:cubicBezTo>
                  <a:close/>
                </a:path>
              </a:pathLst>
            </a:custGeom>
            <a:solidFill>
              <a:srgbClr val="F9E2CF"/>
            </a:solidFill>
          </p:spPr>
          <p:txBody>
            <a:bodyPr/>
            <a:lstStyle/>
            <a:p>
              <a:endParaRPr lang="hr-HR"/>
            </a:p>
          </p:txBody>
        </p:sp>
      </p:grpSp>
      <p:sp>
        <p:nvSpPr>
          <p:cNvPr id="4" name="Freeform 4" descr="preencoded.png"/>
          <p:cNvSpPr/>
          <p:nvPr/>
        </p:nvSpPr>
        <p:spPr>
          <a:xfrm>
            <a:off x="11522741" y="1028700"/>
            <a:ext cx="5410200" cy="8086726"/>
          </a:xfrm>
          <a:custGeom>
            <a:avLst/>
            <a:gdLst/>
            <a:ahLst/>
            <a:cxnLst/>
            <a:rect l="l" t="t" r="r" b="b"/>
            <a:pathLst>
              <a:path w="5410200" h="8086726">
                <a:moveTo>
                  <a:pt x="0" y="0"/>
                </a:moveTo>
                <a:lnTo>
                  <a:pt x="5410200" y="0"/>
                </a:lnTo>
                <a:lnTo>
                  <a:pt x="5410200" y="8086726"/>
                </a:lnTo>
                <a:lnTo>
                  <a:pt x="0" y="80867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hr-HR"/>
          </a:p>
        </p:txBody>
      </p:sp>
      <p:grpSp>
        <p:nvGrpSpPr>
          <p:cNvPr id="5" name="Group 5"/>
          <p:cNvGrpSpPr/>
          <p:nvPr/>
        </p:nvGrpSpPr>
        <p:grpSpPr>
          <a:xfrm>
            <a:off x="1028700" y="1028700"/>
            <a:ext cx="7644391" cy="1792148"/>
            <a:chOff x="0" y="0"/>
            <a:chExt cx="10192521" cy="238953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192521" cy="2389531"/>
            </a:xfrm>
            <a:custGeom>
              <a:avLst/>
              <a:gdLst/>
              <a:ahLst/>
              <a:cxnLst/>
              <a:rect l="l" t="t" r="r" b="b"/>
              <a:pathLst>
                <a:path w="10192521" h="2389531">
                  <a:moveTo>
                    <a:pt x="0" y="0"/>
                  </a:moveTo>
                  <a:lnTo>
                    <a:pt x="10192521" y="0"/>
                  </a:lnTo>
                  <a:lnTo>
                    <a:pt x="10192521" y="2389531"/>
                  </a:lnTo>
                  <a:lnTo>
                    <a:pt x="0" y="238953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hr-HR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66675"/>
              <a:ext cx="10192521" cy="245620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8640"/>
                </a:lnSpc>
              </a:pPr>
              <a:r>
                <a:rPr lang="en-US" sz="7200" b="1" spc="43">
                  <a:solidFill>
                    <a:srgbClr val="3C476A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PRVI POKUŠAJ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737477" y="3421292"/>
            <a:ext cx="9863261" cy="4795926"/>
            <a:chOff x="0" y="0"/>
            <a:chExt cx="11976101" cy="582327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1976102" cy="5823276"/>
            </a:xfrm>
            <a:custGeom>
              <a:avLst/>
              <a:gdLst/>
              <a:ahLst/>
              <a:cxnLst/>
              <a:rect l="l" t="t" r="r" b="b"/>
              <a:pathLst>
                <a:path w="11976102" h="5823276">
                  <a:moveTo>
                    <a:pt x="0" y="0"/>
                  </a:moveTo>
                  <a:lnTo>
                    <a:pt x="11976102" y="0"/>
                  </a:lnTo>
                  <a:lnTo>
                    <a:pt x="11976102" y="5823276"/>
                  </a:lnTo>
                  <a:lnTo>
                    <a:pt x="0" y="582327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hr-HR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11976101" cy="5880426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651510" lvl="1" indent="-325755" algn="l">
                <a:lnSpc>
                  <a:spcPts val="3564"/>
                </a:lnSpc>
                <a:buFont typeface="Arial"/>
                <a:buChar char="•"/>
              </a:pPr>
              <a:r>
                <a:rPr lang="en-US" sz="2700" spc="102">
                  <a:solidFill>
                    <a:srgbClr val="F9E2CF"/>
                  </a:solidFill>
                  <a:latin typeface="Poppins"/>
                  <a:ea typeface="Poppins"/>
                  <a:cs typeface="Poppins"/>
                  <a:sym typeface="Poppins"/>
                </a:rPr>
                <a:t>model: ResNet-50</a:t>
              </a:r>
            </a:p>
            <a:p>
              <a:pPr marL="651510" lvl="1" indent="-325755" algn="l">
                <a:lnSpc>
                  <a:spcPts val="3564"/>
                </a:lnSpc>
                <a:buFont typeface="Arial"/>
                <a:buChar char="•"/>
              </a:pPr>
              <a:r>
                <a:rPr lang="en-US" sz="2700" spc="102">
                  <a:solidFill>
                    <a:srgbClr val="F9E2CF"/>
                  </a:solidFill>
                  <a:latin typeface="Poppins"/>
                  <a:ea typeface="Poppins"/>
                  <a:cs typeface="Poppins"/>
                  <a:sym typeface="Poppins"/>
                </a:rPr>
                <a:t>skup podataka: ISIC 2020</a:t>
              </a:r>
            </a:p>
            <a:p>
              <a:pPr marL="651510" lvl="1" indent="-325755" algn="l">
                <a:lnSpc>
                  <a:spcPts val="3564"/>
                </a:lnSpc>
                <a:buFont typeface="Arial"/>
                <a:buChar char="•"/>
              </a:pPr>
              <a:r>
                <a:rPr lang="en-US" sz="2700" spc="102">
                  <a:solidFill>
                    <a:srgbClr val="F9E2CF"/>
                  </a:solidFill>
                  <a:latin typeface="Poppins"/>
                  <a:ea typeface="Poppins"/>
                  <a:cs typeface="Poppins"/>
                  <a:sym typeface="Poppins"/>
                </a:rPr>
                <a:t>nasumični kvadratni crop​</a:t>
              </a:r>
            </a:p>
            <a:p>
              <a:pPr marL="651510" lvl="1" indent="-325755" algn="l">
                <a:lnSpc>
                  <a:spcPts val="3564"/>
                </a:lnSpc>
                <a:buFont typeface="Arial"/>
                <a:buChar char="•"/>
              </a:pPr>
              <a:r>
                <a:rPr lang="en-US" sz="2700" spc="102">
                  <a:solidFill>
                    <a:srgbClr val="F9E2CF"/>
                  </a:solidFill>
                  <a:latin typeface="Poppins"/>
                  <a:ea typeface="Poppins"/>
                  <a:cs typeface="Poppins"/>
                  <a:sym typeface="Poppins"/>
                </a:rPr>
                <a:t>rezolucija: 224x224</a:t>
              </a:r>
            </a:p>
            <a:p>
              <a:pPr algn="l">
                <a:lnSpc>
                  <a:spcPts val="3564"/>
                </a:lnSpc>
              </a:pPr>
              <a:endParaRPr lang="en-US" sz="2700" spc="102">
                <a:solidFill>
                  <a:srgbClr val="F9E2CF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marL="651510" lvl="1" indent="-325755" algn="l">
                <a:lnSpc>
                  <a:spcPts val="3564"/>
                </a:lnSpc>
                <a:buFont typeface="Arial"/>
                <a:buChar char="•"/>
              </a:pPr>
              <a:r>
                <a:rPr lang="en-US" sz="2700" spc="102">
                  <a:solidFill>
                    <a:srgbClr val="F9E2CF"/>
                  </a:solidFill>
                  <a:latin typeface="Poppins"/>
                  <a:ea typeface="Poppins"/>
                  <a:cs typeface="Poppins"/>
                  <a:sym typeface="Poppins"/>
                </a:rPr>
                <a:t>problem → podzastupljeni maligni slučajevi i   </a:t>
              </a:r>
            </a:p>
            <a:p>
              <a:pPr algn="l">
                <a:lnSpc>
                  <a:spcPts val="3564"/>
                </a:lnSpc>
              </a:pPr>
              <a:r>
                <a:rPr lang="en-US" sz="2700" spc="102">
                  <a:solidFill>
                    <a:srgbClr val="F9E2CF"/>
                  </a:solidFill>
                  <a:latin typeface="Poppins"/>
                  <a:ea typeface="Poppins"/>
                  <a:cs typeface="Poppins"/>
                  <a:sym typeface="Poppins"/>
                </a:rPr>
                <a:t>                           tamni tonovi kože</a:t>
              </a: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C47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-720435" y="-5255261"/>
            <a:ext cx="19144884" cy="8963161"/>
            <a:chOff x="0" y="0"/>
            <a:chExt cx="5012641" cy="2346795"/>
          </a:xfrm>
        </p:grpSpPr>
        <p:sp>
          <p:nvSpPr>
            <p:cNvPr id="3" name="Freeform 3"/>
            <p:cNvSpPr/>
            <p:nvPr/>
          </p:nvSpPr>
          <p:spPr>
            <a:xfrm>
              <a:off x="0" y="-1270"/>
              <a:ext cx="5013911" cy="2345524"/>
            </a:xfrm>
            <a:custGeom>
              <a:avLst/>
              <a:gdLst/>
              <a:ahLst/>
              <a:cxnLst/>
              <a:rect l="l" t="t" r="r" b="b"/>
              <a:pathLst>
                <a:path w="5013911" h="2345524">
                  <a:moveTo>
                    <a:pt x="5002481" y="27940"/>
                  </a:moveTo>
                  <a:cubicBezTo>
                    <a:pt x="4993591" y="24130"/>
                    <a:pt x="4984702" y="21590"/>
                    <a:pt x="4975811" y="21590"/>
                  </a:cubicBezTo>
                  <a:cubicBezTo>
                    <a:pt x="4949141" y="20320"/>
                    <a:pt x="4875181" y="20320"/>
                    <a:pt x="4792609" y="17780"/>
                  </a:cubicBezTo>
                  <a:cubicBezTo>
                    <a:pt x="4603873" y="12700"/>
                    <a:pt x="4419069" y="6350"/>
                    <a:pt x="4230334" y="3810"/>
                  </a:cubicBezTo>
                  <a:cubicBezTo>
                    <a:pt x="4076986" y="1270"/>
                    <a:pt x="3927570" y="3810"/>
                    <a:pt x="3774222" y="2540"/>
                  </a:cubicBezTo>
                  <a:cubicBezTo>
                    <a:pt x="3707378" y="2540"/>
                    <a:pt x="3640534" y="0"/>
                    <a:pt x="3573690" y="2540"/>
                  </a:cubicBezTo>
                  <a:cubicBezTo>
                    <a:pt x="3412479" y="10160"/>
                    <a:pt x="3251267" y="11430"/>
                    <a:pt x="3086123" y="8890"/>
                  </a:cubicBezTo>
                  <a:cubicBezTo>
                    <a:pt x="3003551" y="7620"/>
                    <a:pt x="2920979" y="7620"/>
                    <a:pt x="2838407" y="7620"/>
                  </a:cubicBezTo>
                  <a:cubicBezTo>
                    <a:pt x="2688991" y="7620"/>
                    <a:pt x="2539575" y="7620"/>
                    <a:pt x="2390160" y="6350"/>
                  </a:cubicBezTo>
                  <a:cubicBezTo>
                    <a:pt x="2232880" y="5080"/>
                    <a:pt x="683674" y="2540"/>
                    <a:pt x="530326" y="1270"/>
                  </a:cubicBezTo>
                  <a:cubicBezTo>
                    <a:pt x="404502" y="0"/>
                    <a:pt x="282610" y="1270"/>
                    <a:pt x="156786" y="1270"/>
                  </a:cubicBezTo>
                  <a:cubicBezTo>
                    <a:pt x="70282" y="1270"/>
                    <a:pt x="33020" y="3810"/>
                    <a:pt x="5080" y="5080"/>
                  </a:cubicBezTo>
                  <a:cubicBezTo>
                    <a:pt x="3810" y="5080"/>
                    <a:pt x="2540" y="7620"/>
                    <a:pt x="0" y="8890"/>
                  </a:cubicBezTo>
                  <a:cubicBezTo>
                    <a:pt x="1270" y="21590"/>
                    <a:pt x="3810" y="34290"/>
                    <a:pt x="5080" y="46990"/>
                  </a:cubicBezTo>
                  <a:cubicBezTo>
                    <a:pt x="15240" y="139187"/>
                    <a:pt x="16510" y="240799"/>
                    <a:pt x="17780" y="340628"/>
                  </a:cubicBezTo>
                  <a:cubicBezTo>
                    <a:pt x="19050" y="442239"/>
                    <a:pt x="17780" y="543851"/>
                    <a:pt x="16510" y="647245"/>
                  </a:cubicBezTo>
                  <a:cubicBezTo>
                    <a:pt x="15240" y="752422"/>
                    <a:pt x="2540" y="1855890"/>
                    <a:pt x="2540" y="1961066"/>
                  </a:cubicBezTo>
                  <a:cubicBezTo>
                    <a:pt x="2540" y="2064461"/>
                    <a:pt x="1270" y="2167855"/>
                    <a:pt x="0" y="2271249"/>
                  </a:cubicBezTo>
                  <a:cubicBezTo>
                    <a:pt x="0" y="2290914"/>
                    <a:pt x="3810" y="2301074"/>
                    <a:pt x="15240" y="2306155"/>
                  </a:cubicBezTo>
                  <a:cubicBezTo>
                    <a:pt x="22860" y="2309964"/>
                    <a:pt x="31750" y="2312505"/>
                    <a:pt x="40640" y="2313774"/>
                  </a:cubicBezTo>
                  <a:cubicBezTo>
                    <a:pt x="152854" y="2318855"/>
                    <a:pt x="302270" y="2322664"/>
                    <a:pt x="451686" y="2327744"/>
                  </a:cubicBezTo>
                  <a:cubicBezTo>
                    <a:pt x="534258" y="2330284"/>
                    <a:pt x="616830" y="2335364"/>
                    <a:pt x="699401" y="2336634"/>
                  </a:cubicBezTo>
                  <a:cubicBezTo>
                    <a:pt x="837021" y="2339174"/>
                    <a:pt x="2370499" y="2340444"/>
                    <a:pt x="2508119" y="2341714"/>
                  </a:cubicBezTo>
                  <a:cubicBezTo>
                    <a:pt x="2527779" y="2341714"/>
                    <a:pt x="2547439" y="2341714"/>
                    <a:pt x="2567099" y="2341714"/>
                  </a:cubicBezTo>
                  <a:cubicBezTo>
                    <a:pt x="2661467" y="2341714"/>
                    <a:pt x="2759767" y="2340444"/>
                    <a:pt x="2854135" y="2340444"/>
                  </a:cubicBezTo>
                  <a:cubicBezTo>
                    <a:pt x="2964231" y="2340444"/>
                    <a:pt x="3070395" y="2341714"/>
                    <a:pt x="3180491" y="2341714"/>
                  </a:cubicBezTo>
                  <a:cubicBezTo>
                    <a:pt x="3341702" y="2341714"/>
                    <a:pt x="3506846" y="2341714"/>
                    <a:pt x="3668058" y="2341714"/>
                  </a:cubicBezTo>
                  <a:cubicBezTo>
                    <a:pt x="3817474" y="2341714"/>
                    <a:pt x="3966890" y="2342984"/>
                    <a:pt x="4116306" y="2344255"/>
                  </a:cubicBezTo>
                  <a:cubicBezTo>
                    <a:pt x="4183149" y="2344255"/>
                    <a:pt x="4253925" y="2345524"/>
                    <a:pt x="4320769" y="2345524"/>
                  </a:cubicBezTo>
                  <a:cubicBezTo>
                    <a:pt x="4537029" y="2344255"/>
                    <a:pt x="4749357" y="2337905"/>
                    <a:pt x="4952951" y="2337905"/>
                  </a:cubicBezTo>
                  <a:cubicBezTo>
                    <a:pt x="4956761" y="2337905"/>
                    <a:pt x="4961841" y="2335364"/>
                    <a:pt x="4965651" y="2332824"/>
                  </a:cubicBezTo>
                  <a:cubicBezTo>
                    <a:pt x="4970731" y="2329014"/>
                    <a:pt x="4973271" y="2322664"/>
                    <a:pt x="4975811" y="2320124"/>
                  </a:cubicBezTo>
                  <a:cubicBezTo>
                    <a:pt x="4977081" y="2258771"/>
                    <a:pt x="4978351" y="2183899"/>
                    <a:pt x="4979621" y="2109027"/>
                  </a:cubicBezTo>
                  <a:cubicBezTo>
                    <a:pt x="4980891" y="1993154"/>
                    <a:pt x="4991051" y="880774"/>
                    <a:pt x="4992321" y="764901"/>
                  </a:cubicBezTo>
                  <a:cubicBezTo>
                    <a:pt x="4992321" y="695377"/>
                    <a:pt x="4993591" y="625853"/>
                    <a:pt x="4994861" y="556329"/>
                  </a:cubicBezTo>
                  <a:cubicBezTo>
                    <a:pt x="4996131" y="481458"/>
                    <a:pt x="4997401" y="406586"/>
                    <a:pt x="4999941" y="331714"/>
                  </a:cubicBezTo>
                  <a:cubicBezTo>
                    <a:pt x="5001211" y="287148"/>
                    <a:pt x="5001211" y="240799"/>
                    <a:pt x="5006291" y="196232"/>
                  </a:cubicBezTo>
                  <a:cubicBezTo>
                    <a:pt x="5011371" y="142752"/>
                    <a:pt x="5013911" y="91055"/>
                    <a:pt x="5012641" y="44450"/>
                  </a:cubicBezTo>
                  <a:cubicBezTo>
                    <a:pt x="5012641" y="38100"/>
                    <a:pt x="5008831" y="30480"/>
                    <a:pt x="5002481" y="27940"/>
                  </a:cubicBezTo>
                  <a:close/>
                </a:path>
              </a:pathLst>
            </a:custGeom>
            <a:solidFill>
              <a:srgbClr val="F9E2CF"/>
            </a:solidFill>
          </p:spPr>
          <p:txBody>
            <a:bodyPr/>
            <a:lstStyle/>
            <a:p>
              <a:endParaRPr lang="hr-HR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028700" y="1028700"/>
            <a:ext cx="7644391" cy="1792148"/>
            <a:chOff x="0" y="0"/>
            <a:chExt cx="10192521" cy="238953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0192521" cy="2389531"/>
            </a:xfrm>
            <a:custGeom>
              <a:avLst/>
              <a:gdLst/>
              <a:ahLst/>
              <a:cxnLst/>
              <a:rect l="l" t="t" r="r" b="b"/>
              <a:pathLst>
                <a:path w="10192521" h="2389531">
                  <a:moveTo>
                    <a:pt x="0" y="0"/>
                  </a:moveTo>
                  <a:lnTo>
                    <a:pt x="10192521" y="0"/>
                  </a:lnTo>
                  <a:lnTo>
                    <a:pt x="10192521" y="2389531"/>
                  </a:lnTo>
                  <a:lnTo>
                    <a:pt x="0" y="238953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hr-HR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66675"/>
              <a:ext cx="10192521" cy="245620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8640"/>
                </a:lnSpc>
              </a:pPr>
              <a:r>
                <a:rPr lang="en-US" sz="7200" b="1" spc="43">
                  <a:solidFill>
                    <a:srgbClr val="3C476A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DRUGI POKUŠAJ</a:t>
              </a:r>
            </a:p>
          </p:txBody>
        </p:sp>
      </p:grpSp>
      <p:sp>
        <p:nvSpPr>
          <p:cNvPr id="7" name="Freeform 7" descr="preencoded.png"/>
          <p:cNvSpPr/>
          <p:nvPr/>
        </p:nvSpPr>
        <p:spPr>
          <a:xfrm>
            <a:off x="11531558" y="1100137"/>
            <a:ext cx="5334000" cy="8001000"/>
          </a:xfrm>
          <a:custGeom>
            <a:avLst/>
            <a:gdLst/>
            <a:ahLst/>
            <a:cxnLst/>
            <a:rect l="l" t="t" r="r" b="b"/>
            <a:pathLst>
              <a:path w="5334000" h="8001000">
                <a:moveTo>
                  <a:pt x="0" y="0"/>
                </a:moveTo>
                <a:lnTo>
                  <a:pt x="5334000" y="0"/>
                </a:lnTo>
                <a:lnTo>
                  <a:pt x="5334000" y="8001000"/>
                </a:lnTo>
                <a:lnTo>
                  <a:pt x="0" y="8001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hr-HR"/>
          </a:p>
        </p:txBody>
      </p:sp>
      <p:grpSp>
        <p:nvGrpSpPr>
          <p:cNvPr id="8" name="Group 8"/>
          <p:cNvGrpSpPr/>
          <p:nvPr/>
        </p:nvGrpSpPr>
        <p:grpSpPr>
          <a:xfrm>
            <a:off x="759168" y="3037188"/>
            <a:ext cx="9286876" cy="6400800"/>
            <a:chOff x="0" y="0"/>
            <a:chExt cx="12382501" cy="85344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2382502" cy="8534400"/>
            </a:xfrm>
            <a:custGeom>
              <a:avLst/>
              <a:gdLst/>
              <a:ahLst/>
              <a:cxnLst/>
              <a:rect l="l" t="t" r="r" b="b"/>
              <a:pathLst>
                <a:path w="12382502" h="8534400">
                  <a:moveTo>
                    <a:pt x="0" y="0"/>
                  </a:moveTo>
                  <a:lnTo>
                    <a:pt x="12382502" y="0"/>
                  </a:lnTo>
                  <a:lnTo>
                    <a:pt x="12382502" y="8534400"/>
                  </a:lnTo>
                  <a:lnTo>
                    <a:pt x="0" y="85344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hr-HR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12382501" cy="859155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651510" lvl="1" indent="-325755" algn="l">
                <a:lnSpc>
                  <a:spcPts val="3564"/>
                </a:lnSpc>
                <a:buFont typeface="Arial"/>
                <a:buChar char="•"/>
              </a:pPr>
              <a:r>
                <a:rPr lang="en-US" sz="2700" spc="102">
                  <a:solidFill>
                    <a:srgbClr val="F9E2CF"/>
                  </a:solidFill>
                  <a:latin typeface="Poppins"/>
                  <a:ea typeface="Poppins"/>
                  <a:cs typeface="Poppins"/>
                  <a:sym typeface="Poppins"/>
                </a:rPr>
                <a:t>ResNet-50 kao feature extractor</a:t>
              </a:r>
            </a:p>
            <a:p>
              <a:pPr marL="651510" lvl="1" indent="-325755" algn="l">
                <a:lnSpc>
                  <a:spcPts val="3564"/>
                </a:lnSpc>
                <a:buFont typeface="Arial"/>
                <a:buChar char="•"/>
              </a:pPr>
              <a:r>
                <a:rPr lang="en-US" sz="2700" spc="102">
                  <a:solidFill>
                    <a:srgbClr val="F9E2CF"/>
                  </a:solidFill>
                  <a:latin typeface="Poppins"/>
                  <a:ea typeface="Poppins"/>
                  <a:cs typeface="Poppins"/>
                  <a:sym typeface="Poppins"/>
                </a:rPr>
                <a:t>Random Forest algoritam za klasifikaciju</a:t>
              </a:r>
            </a:p>
            <a:p>
              <a:pPr marL="651510" lvl="1" indent="-325755" algn="l">
                <a:lnSpc>
                  <a:spcPts val="3564"/>
                </a:lnSpc>
                <a:buFont typeface="Arial"/>
                <a:buChar char="•"/>
              </a:pPr>
              <a:r>
                <a:rPr lang="en-US" sz="2700" spc="102">
                  <a:solidFill>
                    <a:srgbClr val="F9E2CF"/>
                  </a:solidFill>
                  <a:latin typeface="Poppins"/>
                  <a:ea typeface="Poppins"/>
                  <a:cs typeface="Poppins"/>
                  <a:sym typeface="Poppins"/>
                </a:rPr>
                <a:t>skup podataka: ISIC 2020</a:t>
              </a:r>
            </a:p>
            <a:p>
              <a:pPr marL="651510" lvl="1" indent="-325755" algn="l">
                <a:lnSpc>
                  <a:spcPts val="3564"/>
                </a:lnSpc>
                <a:buFont typeface="Arial"/>
                <a:buChar char="•"/>
              </a:pPr>
              <a:r>
                <a:rPr lang="en-US" sz="2700" spc="102">
                  <a:solidFill>
                    <a:srgbClr val="F9E2CF"/>
                  </a:solidFill>
                  <a:latin typeface="Poppins"/>
                  <a:ea typeface="Poppins"/>
                  <a:cs typeface="Poppins"/>
                  <a:sym typeface="Poppins"/>
                </a:rPr>
                <a:t>osnovni cropper koji nema najbolju detekciju</a:t>
              </a:r>
            </a:p>
            <a:p>
              <a:pPr marL="651510" lvl="1" indent="-325755" algn="l">
                <a:lnSpc>
                  <a:spcPts val="3564"/>
                </a:lnSpc>
                <a:buFont typeface="Arial"/>
                <a:buChar char="•"/>
              </a:pPr>
              <a:r>
                <a:rPr lang="en-US" sz="2700" spc="102">
                  <a:solidFill>
                    <a:srgbClr val="F9E2CF"/>
                  </a:solidFill>
                  <a:latin typeface="Poppins"/>
                  <a:ea typeface="Poppins"/>
                  <a:cs typeface="Poppins"/>
                  <a:sym typeface="Poppins"/>
                </a:rPr>
                <a:t>agresivnije augmentacije</a:t>
              </a:r>
            </a:p>
            <a:p>
              <a:pPr marL="651167" lvl="1" indent="-325584" algn="l">
                <a:lnSpc>
                  <a:spcPts val="3564"/>
                </a:lnSpc>
                <a:buFont typeface="Arial"/>
                <a:buChar char="•"/>
              </a:pPr>
              <a:r>
                <a:rPr lang="en-US" sz="2700" spc="102">
                  <a:solidFill>
                    <a:srgbClr val="F9E2CF"/>
                  </a:solidFill>
                  <a:latin typeface="Poppins"/>
                  <a:ea typeface="Poppins"/>
                  <a:cs typeface="Poppins"/>
                  <a:sym typeface="Poppins"/>
                </a:rPr>
                <a:t>rezolucija: 512x512</a:t>
              </a:r>
            </a:p>
            <a:p>
              <a:pPr algn="l">
                <a:lnSpc>
                  <a:spcPts val="3564"/>
                </a:lnSpc>
              </a:pPr>
              <a:endParaRPr lang="en-US" sz="2700" spc="102">
                <a:solidFill>
                  <a:srgbClr val="F9E2CF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marL="651167" lvl="1" indent="-325584" algn="l">
                <a:lnSpc>
                  <a:spcPts val="3564"/>
                </a:lnSpc>
                <a:buFont typeface="Arial"/>
                <a:buChar char="•"/>
              </a:pPr>
              <a:r>
                <a:rPr lang="en-US" sz="2700" spc="102">
                  <a:solidFill>
                    <a:srgbClr val="F9E2CF"/>
                  </a:solidFill>
                  <a:latin typeface="Poppins"/>
                  <a:ea typeface="Poppins"/>
                  <a:cs typeface="Poppins"/>
                  <a:sym typeface="Poppins"/>
                </a:rPr>
                <a:t>problem → manjak tamnih tonova kože i           </a:t>
              </a:r>
            </a:p>
            <a:p>
              <a:pPr algn="l">
                <a:lnSpc>
                  <a:spcPts val="3564"/>
                </a:lnSpc>
              </a:pPr>
              <a:r>
                <a:rPr lang="en-US" sz="2700" spc="102">
                  <a:solidFill>
                    <a:srgbClr val="F9E2CF"/>
                  </a:solidFill>
                  <a:latin typeface="Poppins"/>
                  <a:ea typeface="Poppins"/>
                  <a:cs typeface="Poppins"/>
                  <a:sym typeface="Poppins"/>
                </a:rPr>
                <a:t>                           nezadovoljavajući rezultati</a:t>
              </a: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C47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800000">
            <a:off x="-720435" y="-5255261"/>
            <a:ext cx="19144884" cy="8963161"/>
            <a:chOff x="0" y="0"/>
            <a:chExt cx="5012641" cy="2346795"/>
          </a:xfrm>
        </p:grpSpPr>
        <p:sp>
          <p:nvSpPr>
            <p:cNvPr id="3" name="Freeform 3"/>
            <p:cNvSpPr/>
            <p:nvPr/>
          </p:nvSpPr>
          <p:spPr>
            <a:xfrm>
              <a:off x="0" y="-1270"/>
              <a:ext cx="5013911" cy="2345524"/>
            </a:xfrm>
            <a:custGeom>
              <a:avLst/>
              <a:gdLst/>
              <a:ahLst/>
              <a:cxnLst/>
              <a:rect l="l" t="t" r="r" b="b"/>
              <a:pathLst>
                <a:path w="5013911" h="2345524">
                  <a:moveTo>
                    <a:pt x="5002481" y="27940"/>
                  </a:moveTo>
                  <a:cubicBezTo>
                    <a:pt x="4993591" y="24130"/>
                    <a:pt x="4984702" y="21590"/>
                    <a:pt x="4975811" y="21590"/>
                  </a:cubicBezTo>
                  <a:cubicBezTo>
                    <a:pt x="4949141" y="20320"/>
                    <a:pt x="4875181" y="20320"/>
                    <a:pt x="4792609" y="17780"/>
                  </a:cubicBezTo>
                  <a:cubicBezTo>
                    <a:pt x="4603873" y="12700"/>
                    <a:pt x="4419069" y="6350"/>
                    <a:pt x="4230334" y="3810"/>
                  </a:cubicBezTo>
                  <a:cubicBezTo>
                    <a:pt x="4076986" y="1270"/>
                    <a:pt x="3927570" y="3810"/>
                    <a:pt x="3774222" y="2540"/>
                  </a:cubicBezTo>
                  <a:cubicBezTo>
                    <a:pt x="3707378" y="2540"/>
                    <a:pt x="3640534" y="0"/>
                    <a:pt x="3573690" y="2540"/>
                  </a:cubicBezTo>
                  <a:cubicBezTo>
                    <a:pt x="3412479" y="10160"/>
                    <a:pt x="3251267" y="11430"/>
                    <a:pt x="3086123" y="8890"/>
                  </a:cubicBezTo>
                  <a:cubicBezTo>
                    <a:pt x="3003551" y="7620"/>
                    <a:pt x="2920979" y="7620"/>
                    <a:pt x="2838407" y="7620"/>
                  </a:cubicBezTo>
                  <a:cubicBezTo>
                    <a:pt x="2688991" y="7620"/>
                    <a:pt x="2539575" y="7620"/>
                    <a:pt x="2390160" y="6350"/>
                  </a:cubicBezTo>
                  <a:cubicBezTo>
                    <a:pt x="2232880" y="5080"/>
                    <a:pt x="683674" y="2540"/>
                    <a:pt x="530326" y="1270"/>
                  </a:cubicBezTo>
                  <a:cubicBezTo>
                    <a:pt x="404502" y="0"/>
                    <a:pt x="282610" y="1270"/>
                    <a:pt x="156786" y="1270"/>
                  </a:cubicBezTo>
                  <a:cubicBezTo>
                    <a:pt x="70282" y="1270"/>
                    <a:pt x="33020" y="3810"/>
                    <a:pt x="5080" y="5080"/>
                  </a:cubicBezTo>
                  <a:cubicBezTo>
                    <a:pt x="3810" y="5080"/>
                    <a:pt x="2540" y="7620"/>
                    <a:pt x="0" y="8890"/>
                  </a:cubicBezTo>
                  <a:cubicBezTo>
                    <a:pt x="1270" y="21590"/>
                    <a:pt x="3810" y="34290"/>
                    <a:pt x="5080" y="46990"/>
                  </a:cubicBezTo>
                  <a:cubicBezTo>
                    <a:pt x="15240" y="139187"/>
                    <a:pt x="16510" y="240799"/>
                    <a:pt x="17780" y="340628"/>
                  </a:cubicBezTo>
                  <a:cubicBezTo>
                    <a:pt x="19050" y="442239"/>
                    <a:pt x="17780" y="543851"/>
                    <a:pt x="16510" y="647245"/>
                  </a:cubicBezTo>
                  <a:cubicBezTo>
                    <a:pt x="15240" y="752422"/>
                    <a:pt x="2540" y="1855890"/>
                    <a:pt x="2540" y="1961066"/>
                  </a:cubicBezTo>
                  <a:cubicBezTo>
                    <a:pt x="2540" y="2064461"/>
                    <a:pt x="1270" y="2167855"/>
                    <a:pt x="0" y="2271249"/>
                  </a:cubicBezTo>
                  <a:cubicBezTo>
                    <a:pt x="0" y="2290914"/>
                    <a:pt x="3810" y="2301074"/>
                    <a:pt x="15240" y="2306155"/>
                  </a:cubicBezTo>
                  <a:cubicBezTo>
                    <a:pt x="22860" y="2309964"/>
                    <a:pt x="31750" y="2312505"/>
                    <a:pt x="40640" y="2313774"/>
                  </a:cubicBezTo>
                  <a:cubicBezTo>
                    <a:pt x="152854" y="2318855"/>
                    <a:pt x="302270" y="2322664"/>
                    <a:pt x="451686" y="2327744"/>
                  </a:cubicBezTo>
                  <a:cubicBezTo>
                    <a:pt x="534258" y="2330284"/>
                    <a:pt x="616830" y="2335364"/>
                    <a:pt x="699401" y="2336634"/>
                  </a:cubicBezTo>
                  <a:cubicBezTo>
                    <a:pt x="837021" y="2339174"/>
                    <a:pt x="2370499" y="2340444"/>
                    <a:pt x="2508119" y="2341714"/>
                  </a:cubicBezTo>
                  <a:cubicBezTo>
                    <a:pt x="2527779" y="2341714"/>
                    <a:pt x="2547439" y="2341714"/>
                    <a:pt x="2567099" y="2341714"/>
                  </a:cubicBezTo>
                  <a:cubicBezTo>
                    <a:pt x="2661467" y="2341714"/>
                    <a:pt x="2759767" y="2340444"/>
                    <a:pt x="2854135" y="2340444"/>
                  </a:cubicBezTo>
                  <a:cubicBezTo>
                    <a:pt x="2964231" y="2340444"/>
                    <a:pt x="3070395" y="2341714"/>
                    <a:pt x="3180491" y="2341714"/>
                  </a:cubicBezTo>
                  <a:cubicBezTo>
                    <a:pt x="3341702" y="2341714"/>
                    <a:pt x="3506846" y="2341714"/>
                    <a:pt x="3668058" y="2341714"/>
                  </a:cubicBezTo>
                  <a:cubicBezTo>
                    <a:pt x="3817474" y="2341714"/>
                    <a:pt x="3966890" y="2342984"/>
                    <a:pt x="4116306" y="2344255"/>
                  </a:cubicBezTo>
                  <a:cubicBezTo>
                    <a:pt x="4183149" y="2344255"/>
                    <a:pt x="4253925" y="2345524"/>
                    <a:pt x="4320769" y="2345524"/>
                  </a:cubicBezTo>
                  <a:cubicBezTo>
                    <a:pt x="4537029" y="2344255"/>
                    <a:pt x="4749357" y="2337905"/>
                    <a:pt x="4952951" y="2337905"/>
                  </a:cubicBezTo>
                  <a:cubicBezTo>
                    <a:pt x="4956761" y="2337905"/>
                    <a:pt x="4961841" y="2335364"/>
                    <a:pt x="4965651" y="2332824"/>
                  </a:cubicBezTo>
                  <a:cubicBezTo>
                    <a:pt x="4970731" y="2329014"/>
                    <a:pt x="4973271" y="2322664"/>
                    <a:pt x="4975811" y="2320124"/>
                  </a:cubicBezTo>
                  <a:cubicBezTo>
                    <a:pt x="4977081" y="2258771"/>
                    <a:pt x="4978351" y="2183899"/>
                    <a:pt x="4979621" y="2109027"/>
                  </a:cubicBezTo>
                  <a:cubicBezTo>
                    <a:pt x="4980891" y="1993154"/>
                    <a:pt x="4991051" y="880774"/>
                    <a:pt x="4992321" y="764901"/>
                  </a:cubicBezTo>
                  <a:cubicBezTo>
                    <a:pt x="4992321" y="695377"/>
                    <a:pt x="4993591" y="625853"/>
                    <a:pt x="4994861" y="556329"/>
                  </a:cubicBezTo>
                  <a:cubicBezTo>
                    <a:pt x="4996131" y="481458"/>
                    <a:pt x="4997401" y="406586"/>
                    <a:pt x="4999941" y="331714"/>
                  </a:cubicBezTo>
                  <a:cubicBezTo>
                    <a:pt x="5001211" y="287148"/>
                    <a:pt x="5001211" y="240799"/>
                    <a:pt x="5006291" y="196232"/>
                  </a:cubicBezTo>
                  <a:cubicBezTo>
                    <a:pt x="5011371" y="142752"/>
                    <a:pt x="5013911" y="91055"/>
                    <a:pt x="5012641" y="44450"/>
                  </a:cubicBezTo>
                  <a:cubicBezTo>
                    <a:pt x="5012641" y="38100"/>
                    <a:pt x="5008831" y="30480"/>
                    <a:pt x="5002481" y="27940"/>
                  </a:cubicBezTo>
                  <a:close/>
                </a:path>
              </a:pathLst>
            </a:custGeom>
            <a:solidFill>
              <a:srgbClr val="F9E2CF"/>
            </a:solidFill>
          </p:spPr>
          <p:txBody>
            <a:bodyPr/>
            <a:lstStyle/>
            <a:p>
              <a:endParaRPr lang="hr-HR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028700" y="1028700"/>
            <a:ext cx="7644391" cy="2887523"/>
            <a:chOff x="0" y="0"/>
            <a:chExt cx="10192521" cy="385003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0192521" cy="3850031"/>
            </a:xfrm>
            <a:custGeom>
              <a:avLst/>
              <a:gdLst/>
              <a:ahLst/>
              <a:cxnLst/>
              <a:rect l="l" t="t" r="r" b="b"/>
              <a:pathLst>
                <a:path w="10192521" h="3850031">
                  <a:moveTo>
                    <a:pt x="0" y="0"/>
                  </a:moveTo>
                  <a:lnTo>
                    <a:pt x="10192521" y="0"/>
                  </a:lnTo>
                  <a:lnTo>
                    <a:pt x="10192521" y="3850031"/>
                  </a:lnTo>
                  <a:lnTo>
                    <a:pt x="0" y="385003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hr-HR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66675"/>
              <a:ext cx="10192521" cy="391670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8640"/>
                </a:lnSpc>
              </a:pPr>
              <a:r>
                <a:rPr lang="en-US" sz="7200" b="1" spc="43">
                  <a:solidFill>
                    <a:srgbClr val="3C476A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TREĆI POKUŠAJ     - USPJEH!</a:t>
              </a:r>
            </a:p>
          </p:txBody>
        </p:sp>
      </p:grpSp>
      <p:sp>
        <p:nvSpPr>
          <p:cNvPr id="7" name="Freeform 7" descr="preencoded.png"/>
          <p:cNvSpPr/>
          <p:nvPr/>
        </p:nvSpPr>
        <p:spPr>
          <a:xfrm>
            <a:off x="11509097" y="1143000"/>
            <a:ext cx="5334000" cy="8001000"/>
          </a:xfrm>
          <a:custGeom>
            <a:avLst/>
            <a:gdLst/>
            <a:ahLst/>
            <a:cxnLst/>
            <a:rect l="l" t="t" r="r" b="b"/>
            <a:pathLst>
              <a:path w="5334000" h="8001000">
                <a:moveTo>
                  <a:pt x="0" y="0"/>
                </a:moveTo>
                <a:lnTo>
                  <a:pt x="5334000" y="0"/>
                </a:lnTo>
                <a:lnTo>
                  <a:pt x="5334000" y="8001000"/>
                </a:lnTo>
                <a:lnTo>
                  <a:pt x="0" y="8001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hr-HR"/>
          </a:p>
        </p:txBody>
      </p:sp>
      <p:grpSp>
        <p:nvGrpSpPr>
          <p:cNvPr id="8" name="Group 8"/>
          <p:cNvGrpSpPr/>
          <p:nvPr/>
        </p:nvGrpSpPr>
        <p:grpSpPr>
          <a:xfrm>
            <a:off x="709033" y="3448564"/>
            <a:ext cx="10620376" cy="4114800"/>
            <a:chOff x="0" y="0"/>
            <a:chExt cx="14160501" cy="54864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4160502" cy="5486400"/>
            </a:xfrm>
            <a:custGeom>
              <a:avLst/>
              <a:gdLst/>
              <a:ahLst/>
              <a:cxnLst/>
              <a:rect l="l" t="t" r="r" b="b"/>
              <a:pathLst>
                <a:path w="14160502" h="5486400">
                  <a:moveTo>
                    <a:pt x="0" y="0"/>
                  </a:moveTo>
                  <a:lnTo>
                    <a:pt x="14160502" y="0"/>
                  </a:lnTo>
                  <a:lnTo>
                    <a:pt x="14160502" y="5486400"/>
                  </a:lnTo>
                  <a:lnTo>
                    <a:pt x="0" y="54864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hr-HR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14160501" cy="554355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651510" lvl="1" indent="-325755" algn="l">
                <a:lnSpc>
                  <a:spcPts val="3564"/>
                </a:lnSpc>
                <a:buFont typeface="Arial"/>
                <a:buChar char="•"/>
              </a:pPr>
              <a:r>
                <a:rPr lang="en-US" sz="2700" spc="102">
                  <a:solidFill>
                    <a:srgbClr val="F9E2CF"/>
                  </a:solidFill>
                  <a:latin typeface="Poppins"/>
                  <a:ea typeface="Poppins"/>
                  <a:cs typeface="Poppins"/>
                  <a:sym typeface="Poppins"/>
                </a:rPr>
                <a:t>model: EfficientNet-B4​</a:t>
              </a:r>
            </a:p>
            <a:p>
              <a:pPr marL="651167" lvl="1" indent="-325584" algn="l">
                <a:lnSpc>
                  <a:spcPts val="3564"/>
                </a:lnSpc>
                <a:buFont typeface="Arial"/>
                <a:buChar char="•"/>
              </a:pPr>
              <a:r>
                <a:rPr lang="en-US" sz="2700" spc="102">
                  <a:solidFill>
                    <a:srgbClr val="F9E2CF"/>
                  </a:solidFill>
                  <a:latin typeface="Poppins"/>
                  <a:ea typeface="Poppins"/>
                  <a:cs typeface="Poppins"/>
                  <a:sym typeface="Poppins"/>
                </a:rPr>
                <a:t>skupovi podataka: 2016, 2017, 2019, 2020, Fitzpatrick17k​</a:t>
              </a:r>
            </a:p>
            <a:p>
              <a:pPr marL="651510" lvl="1" indent="-325755" algn="l">
                <a:lnSpc>
                  <a:spcPts val="3564"/>
                </a:lnSpc>
                <a:buFont typeface="Arial"/>
                <a:buChar char="•"/>
              </a:pPr>
              <a:r>
                <a:rPr lang="en-US" sz="2700" spc="102">
                  <a:solidFill>
                    <a:srgbClr val="F9E2CF"/>
                  </a:solidFill>
                  <a:latin typeface="Poppins"/>
                  <a:ea typeface="Poppins"/>
                  <a:cs typeface="Poppins"/>
                  <a:sym typeface="Poppins"/>
                </a:rPr>
                <a:t>Segmentacijski model</a:t>
              </a:r>
            </a:p>
            <a:p>
              <a:pPr marL="651510" lvl="1" indent="-325755" algn="l">
                <a:lnSpc>
                  <a:spcPts val="3564"/>
                </a:lnSpc>
                <a:buFont typeface="Arial"/>
                <a:buChar char="•"/>
              </a:pPr>
              <a:r>
                <a:rPr lang="en-US" sz="2700" spc="102">
                  <a:solidFill>
                    <a:srgbClr val="F9E2CF"/>
                  </a:solidFill>
                  <a:latin typeface="Poppins"/>
                  <a:ea typeface="Poppins"/>
                  <a:cs typeface="Poppins"/>
                  <a:sym typeface="Poppins"/>
                </a:rPr>
                <a:t>zamrzavanje slojeva</a:t>
              </a:r>
            </a:p>
            <a:p>
              <a:pPr marL="651510" lvl="1" indent="-325755" algn="l">
                <a:lnSpc>
                  <a:spcPts val="3564"/>
                </a:lnSpc>
                <a:buFont typeface="Arial"/>
                <a:buChar char="•"/>
              </a:pPr>
              <a:r>
                <a:rPr lang="en-US" sz="2700" spc="102">
                  <a:solidFill>
                    <a:srgbClr val="F9E2CF"/>
                  </a:solidFill>
                  <a:latin typeface="Poppins"/>
                  <a:ea typeface="Poppins"/>
                  <a:cs typeface="Poppins"/>
                  <a:sym typeface="Poppins"/>
                </a:rPr>
                <a:t>rezolucija: 512x512</a:t>
              </a: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45F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0594137">
            <a:off x="1660941" y="1344474"/>
            <a:ext cx="14966118" cy="7726450"/>
            <a:chOff x="0" y="0"/>
            <a:chExt cx="6174637" cy="3187735"/>
          </a:xfrm>
        </p:grpSpPr>
        <p:sp>
          <p:nvSpPr>
            <p:cNvPr id="3" name="Freeform 3"/>
            <p:cNvSpPr/>
            <p:nvPr/>
          </p:nvSpPr>
          <p:spPr>
            <a:xfrm>
              <a:off x="0" y="-1270"/>
              <a:ext cx="6175907" cy="3186465"/>
            </a:xfrm>
            <a:custGeom>
              <a:avLst/>
              <a:gdLst/>
              <a:ahLst/>
              <a:cxnLst/>
              <a:rect l="l" t="t" r="r" b="b"/>
              <a:pathLst>
                <a:path w="6175907" h="3186465">
                  <a:moveTo>
                    <a:pt x="6164477" y="27940"/>
                  </a:moveTo>
                  <a:cubicBezTo>
                    <a:pt x="6155587" y="24130"/>
                    <a:pt x="6146697" y="21590"/>
                    <a:pt x="6137807" y="21590"/>
                  </a:cubicBezTo>
                  <a:cubicBezTo>
                    <a:pt x="6111137" y="20320"/>
                    <a:pt x="6020127" y="20320"/>
                    <a:pt x="5917928" y="17780"/>
                  </a:cubicBezTo>
                  <a:cubicBezTo>
                    <a:pt x="5684330" y="12700"/>
                    <a:pt x="5455598" y="6350"/>
                    <a:pt x="5222000" y="3810"/>
                  </a:cubicBezTo>
                  <a:cubicBezTo>
                    <a:pt x="5032202" y="1270"/>
                    <a:pt x="4847270" y="3810"/>
                    <a:pt x="4657472" y="2540"/>
                  </a:cubicBezTo>
                  <a:cubicBezTo>
                    <a:pt x="4574739" y="2540"/>
                    <a:pt x="4492006" y="0"/>
                    <a:pt x="4409273" y="2540"/>
                  </a:cubicBezTo>
                  <a:cubicBezTo>
                    <a:pt x="4209742" y="10160"/>
                    <a:pt x="4010210" y="11430"/>
                    <a:pt x="3805812" y="8890"/>
                  </a:cubicBezTo>
                  <a:cubicBezTo>
                    <a:pt x="3703613" y="7620"/>
                    <a:pt x="3601414" y="7620"/>
                    <a:pt x="3499214" y="7620"/>
                  </a:cubicBezTo>
                  <a:cubicBezTo>
                    <a:pt x="3314283" y="7620"/>
                    <a:pt x="3129351" y="7620"/>
                    <a:pt x="2944419" y="6350"/>
                  </a:cubicBezTo>
                  <a:cubicBezTo>
                    <a:pt x="2749754" y="5080"/>
                    <a:pt x="832303" y="2540"/>
                    <a:pt x="642505" y="1270"/>
                  </a:cubicBezTo>
                  <a:cubicBezTo>
                    <a:pt x="486773" y="0"/>
                    <a:pt x="335907" y="1270"/>
                    <a:pt x="180175" y="1270"/>
                  </a:cubicBezTo>
                  <a:cubicBezTo>
                    <a:pt x="73109" y="1270"/>
                    <a:pt x="33020" y="3810"/>
                    <a:pt x="5080" y="5080"/>
                  </a:cubicBezTo>
                  <a:cubicBezTo>
                    <a:pt x="3810" y="5080"/>
                    <a:pt x="2540" y="7620"/>
                    <a:pt x="0" y="8890"/>
                  </a:cubicBezTo>
                  <a:cubicBezTo>
                    <a:pt x="1270" y="21590"/>
                    <a:pt x="3810" y="34290"/>
                    <a:pt x="5080" y="46990"/>
                  </a:cubicBezTo>
                  <a:cubicBezTo>
                    <a:pt x="15240" y="166995"/>
                    <a:pt x="16510" y="307162"/>
                    <a:pt x="17780" y="444869"/>
                  </a:cubicBezTo>
                  <a:cubicBezTo>
                    <a:pt x="19050" y="585035"/>
                    <a:pt x="17780" y="725201"/>
                    <a:pt x="16510" y="867827"/>
                  </a:cubicBezTo>
                  <a:cubicBezTo>
                    <a:pt x="15240" y="1012911"/>
                    <a:pt x="2540" y="2535067"/>
                    <a:pt x="2540" y="2680152"/>
                  </a:cubicBezTo>
                  <a:cubicBezTo>
                    <a:pt x="2540" y="2822777"/>
                    <a:pt x="1270" y="2965402"/>
                    <a:pt x="0" y="3108028"/>
                  </a:cubicBezTo>
                  <a:cubicBezTo>
                    <a:pt x="0" y="3131855"/>
                    <a:pt x="3810" y="3142015"/>
                    <a:pt x="15240" y="3147095"/>
                  </a:cubicBezTo>
                  <a:cubicBezTo>
                    <a:pt x="22860" y="3150905"/>
                    <a:pt x="31750" y="3153445"/>
                    <a:pt x="40640" y="3154715"/>
                  </a:cubicBezTo>
                  <a:cubicBezTo>
                    <a:pt x="175308" y="3159795"/>
                    <a:pt x="360240" y="3163605"/>
                    <a:pt x="545172" y="3168685"/>
                  </a:cubicBezTo>
                  <a:cubicBezTo>
                    <a:pt x="647371" y="3171225"/>
                    <a:pt x="749570" y="3176305"/>
                    <a:pt x="851770" y="3177575"/>
                  </a:cubicBezTo>
                  <a:cubicBezTo>
                    <a:pt x="1022101" y="3180115"/>
                    <a:pt x="2920086" y="3181385"/>
                    <a:pt x="3090418" y="3182655"/>
                  </a:cubicBezTo>
                  <a:cubicBezTo>
                    <a:pt x="3114751" y="3182655"/>
                    <a:pt x="3139084" y="3182655"/>
                    <a:pt x="3163417" y="3182655"/>
                  </a:cubicBezTo>
                  <a:cubicBezTo>
                    <a:pt x="3280216" y="3182655"/>
                    <a:pt x="3401882" y="3181385"/>
                    <a:pt x="3518681" y="3181385"/>
                  </a:cubicBezTo>
                  <a:cubicBezTo>
                    <a:pt x="3654946" y="3181385"/>
                    <a:pt x="3786345" y="3182655"/>
                    <a:pt x="3922611" y="3182655"/>
                  </a:cubicBezTo>
                  <a:cubicBezTo>
                    <a:pt x="4122142" y="3182655"/>
                    <a:pt x="4326541" y="3182655"/>
                    <a:pt x="4526073" y="3182655"/>
                  </a:cubicBezTo>
                  <a:cubicBezTo>
                    <a:pt x="4711004" y="3182655"/>
                    <a:pt x="4895936" y="3183925"/>
                    <a:pt x="5080868" y="3185195"/>
                  </a:cubicBezTo>
                  <a:cubicBezTo>
                    <a:pt x="5163600" y="3185195"/>
                    <a:pt x="5251200" y="3186465"/>
                    <a:pt x="5333933" y="3186465"/>
                  </a:cubicBezTo>
                  <a:cubicBezTo>
                    <a:pt x="5601597" y="3185195"/>
                    <a:pt x="5864395" y="3178845"/>
                    <a:pt x="6114947" y="3178845"/>
                  </a:cubicBezTo>
                  <a:cubicBezTo>
                    <a:pt x="6118757" y="3178845"/>
                    <a:pt x="6123837" y="3176305"/>
                    <a:pt x="6127647" y="3173765"/>
                  </a:cubicBezTo>
                  <a:cubicBezTo>
                    <a:pt x="6132727" y="3169955"/>
                    <a:pt x="6135267" y="3163605"/>
                    <a:pt x="6137807" y="3161065"/>
                  </a:cubicBezTo>
                  <a:cubicBezTo>
                    <a:pt x="6139077" y="3090814"/>
                    <a:pt x="6140347" y="2987534"/>
                    <a:pt x="6141617" y="2884253"/>
                  </a:cubicBezTo>
                  <a:cubicBezTo>
                    <a:pt x="6142887" y="2724415"/>
                    <a:pt x="6153047" y="1189963"/>
                    <a:pt x="6154317" y="1030124"/>
                  </a:cubicBezTo>
                  <a:cubicBezTo>
                    <a:pt x="6154317" y="934221"/>
                    <a:pt x="6155587" y="838318"/>
                    <a:pt x="6156857" y="742415"/>
                  </a:cubicBezTo>
                  <a:cubicBezTo>
                    <a:pt x="6158127" y="639134"/>
                    <a:pt x="6159397" y="535854"/>
                    <a:pt x="6161937" y="432574"/>
                  </a:cubicBezTo>
                  <a:cubicBezTo>
                    <a:pt x="6163207" y="371097"/>
                    <a:pt x="6163207" y="307162"/>
                    <a:pt x="6168287" y="245685"/>
                  </a:cubicBezTo>
                  <a:cubicBezTo>
                    <a:pt x="6173367" y="171913"/>
                    <a:pt x="6175907" y="100601"/>
                    <a:pt x="6174637" y="44450"/>
                  </a:cubicBezTo>
                  <a:cubicBezTo>
                    <a:pt x="6174637" y="38100"/>
                    <a:pt x="6170827" y="30480"/>
                    <a:pt x="6164477" y="27940"/>
                  </a:cubicBezTo>
                  <a:close/>
                </a:path>
              </a:pathLst>
            </a:custGeom>
            <a:solidFill>
              <a:srgbClr val="FFC7BB"/>
            </a:solidFill>
          </p:spPr>
          <p:txBody>
            <a:bodyPr/>
            <a:lstStyle/>
            <a:p>
              <a:endParaRPr lang="hr-HR"/>
            </a:p>
          </p:txBody>
        </p:sp>
      </p:grpSp>
      <p:grpSp>
        <p:nvGrpSpPr>
          <p:cNvPr id="4" name="Group 4"/>
          <p:cNvGrpSpPr/>
          <p:nvPr/>
        </p:nvGrpSpPr>
        <p:grpSpPr>
          <a:xfrm rot="-10800000">
            <a:off x="1362391" y="903558"/>
            <a:ext cx="14953734" cy="7726450"/>
            <a:chOff x="0" y="0"/>
            <a:chExt cx="6169528" cy="3187735"/>
          </a:xfrm>
        </p:grpSpPr>
        <p:sp>
          <p:nvSpPr>
            <p:cNvPr id="5" name="Freeform 5"/>
            <p:cNvSpPr/>
            <p:nvPr/>
          </p:nvSpPr>
          <p:spPr>
            <a:xfrm>
              <a:off x="0" y="-1270"/>
              <a:ext cx="6170798" cy="3186465"/>
            </a:xfrm>
            <a:custGeom>
              <a:avLst/>
              <a:gdLst/>
              <a:ahLst/>
              <a:cxnLst/>
              <a:rect l="l" t="t" r="r" b="b"/>
              <a:pathLst>
                <a:path w="6170798" h="3186465">
                  <a:moveTo>
                    <a:pt x="6159368" y="27940"/>
                  </a:moveTo>
                  <a:cubicBezTo>
                    <a:pt x="6150478" y="24130"/>
                    <a:pt x="6141588" y="21590"/>
                    <a:pt x="6132698" y="21590"/>
                  </a:cubicBezTo>
                  <a:cubicBezTo>
                    <a:pt x="6106028" y="20320"/>
                    <a:pt x="6015093" y="20320"/>
                    <a:pt x="5912980" y="17780"/>
                  </a:cubicBezTo>
                  <a:cubicBezTo>
                    <a:pt x="5679579" y="12700"/>
                    <a:pt x="5451041" y="6350"/>
                    <a:pt x="5217640" y="3810"/>
                  </a:cubicBezTo>
                  <a:cubicBezTo>
                    <a:pt x="5028002" y="1270"/>
                    <a:pt x="4843226" y="3810"/>
                    <a:pt x="4653588" y="2540"/>
                  </a:cubicBezTo>
                  <a:cubicBezTo>
                    <a:pt x="4570925" y="2540"/>
                    <a:pt x="4488262" y="0"/>
                    <a:pt x="4405599" y="2540"/>
                  </a:cubicBezTo>
                  <a:cubicBezTo>
                    <a:pt x="4206236" y="10160"/>
                    <a:pt x="4006873" y="11430"/>
                    <a:pt x="3802648" y="8890"/>
                  </a:cubicBezTo>
                  <a:cubicBezTo>
                    <a:pt x="3700535" y="7620"/>
                    <a:pt x="3598421" y="7620"/>
                    <a:pt x="3496309" y="7620"/>
                  </a:cubicBezTo>
                  <a:cubicBezTo>
                    <a:pt x="3311533" y="7620"/>
                    <a:pt x="3126758" y="7620"/>
                    <a:pt x="2941982" y="6350"/>
                  </a:cubicBezTo>
                  <a:cubicBezTo>
                    <a:pt x="2747481" y="5080"/>
                    <a:pt x="831650" y="2540"/>
                    <a:pt x="642012" y="1270"/>
                  </a:cubicBezTo>
                  <a:cubicBezTo>
                    <a:pt x="486411" y="0"/>
                    <a:pt x="335673" y="1270"/>
                    <a:pt x="180072" y="1270"/>
                  </a:cubicBezTo>
                  <a:cubicBezTo>
                    <a:pt x="73097" y="1270"/>
                    <a:pt x="33020" y="3810"/>
                    <a:pt x="5080" y="5080"/>
                  </a:cubicBezTo>
                  <a:cubicBezTo>
                    <a:pt x="3810" y="5080"/>
                    <a:pt x="2540" y="7620"/>
                    <a:pt x="0" y="8890"/>
                  </a:cubicBezTo>
                  <a:cubicBezTo>
                    <a:pt x="1270" y="21590"/>
                    <a:pt x="3810" y="34290"/>
                    <a:pt x="5080" y="46990"/>
                  </a:cubicBezTo>
                  <a:cubicBezTo>
                    <a:pt x="15240" y="166995"/>
                    <a:pt x="16510" y="307162"/>
                    <a:pt x="17780" y="444869"/>
                  </a:cubicBezTo>
                  <a:cubicBezTo>
                    <a:pt x="19050" y="585035"/>
                    <a:pt x="17780" y="725201"/>
                    <a:pt x="16510" y="867827"/>
                  </a:cubicBezTo>
                  <a:cubicBezTo>
                    <a:pt x="15240" y="1012911"/>
                    <a:pt x="2540" y="2535067"/>
                    <a:pt x="2540" y="2680152"/>
                  </a:cubicBezTo>
                  <a:cubicBezTo>
                    <a:pt x="2540" y="2822777"/>
                    <a:pt x="1270" y="2965402"/>
                    <a:pt x="0" y="3108028"/>
                  </a:cubicBezTo>
                  <a:cubicBezTo>
                    <a:pt x="0" y="3131855"/>
                    <a:pt x="3810" y="3142015"/>
                    <a:pt x="15240" y="3147095"/>
                  </a:cubicBezTo>
                  <a:cubicBezTo>
                    <a:pt x="22860" y="3150905"/>
                    <a:pt x="31750" y="3153445"/>
                    <a:pt x="40640" y="3154715"/>
                  </a:cubicBezTo>
                  <a:cubicBezTo>
                    <a:pt x="175210" y="3159795"/>
                    <a:pt x="359985" y="3163605"/>
                    <a:pt x="544761" y="3168685"/>
                  </a:cubicBezTo>
                  <a:cubicBezTo>
                    <a:pt x="646874" y="3171225"/>
                    <a:pt x="748987" y="3176305"/>
                    <a:pt x="851100" y="3177575"/>
                  </a:cubicBezTo>
                  <a:cubicBezTo>
                    <a:pt x="1021288" y="3180115"/>
                    <a:pt x="2917669" y="3181385"/>
                    <a:pt x="3087857" y="3182655"/>
                  </a:cubicBezTo>
                  <a:cubicBezTo>
                    <a:pt x="3112170" y="3182655"/>
                    <a:pt x="3136483" y="3182655"/>
                    <a:pt x="3160795" y="3182655"/>
                  </a:cubicBezTo>
                  <a:cubicBezTo>
                    <a:pt x="3277496" y="3182655"/>
                    <a:pt x="3399058" y="3181385"/>
                    <a:pt x="3515759" y="3181385"/>
                  </a:cubicBezTo>
                  <a:cubicBezTo>
                    <a:pt x="3651909" y="3181385"/>
                    <a:pt x="3783197" y="3182655"/>
                    <a:pt x="3919348" y="3182655"/>
                  </a:cubicBezTo>
                  <a:cubicBezTo>
                    <a:pt x="4118711" y="3182655"/>
                    <a:pt x="4322937" y="3182655"/>
                    <a:pt x="4522300" y="3182655"/>
                  </a:cubicBezTo>
                  <a:cubicBezTo>
                    <a:pt x="4707075" y="3182655"/>
                    <a:pt x="4891851" y="3183925"/>
                    <a:pt x="5076627" y="3185195"/>
                  </a:cubicBezTo>
                  <a:cubicBezTo>
                    <a:pt x="5159289" y="3185195"/>
                    <a:pt x="5246815" y="3186465"/>
                    <a:pt x="5329477" y="3186465"/>
                  </a:cubicBezTo>
                  <a:cubicBezTo>
                    <a:pt x="5596916" y="3185195"/>
                    <a:pt x="5859492" y="3178845"/>
                    <a:pt x="6109838" y="3178845"/>
                  </a:cubicBezTo>
                  <a:cubicBezTo>
                    <a:pt x="6113648" y="3178845"/>
                    <a:pt x="6118728" y="3176305"/>
                    <a:pt x="6122538" y="3173765"/>
                  </a:cubicBezTo>
                  <a:cubicBezTo>
                    <a:pt x="6127618" y="3169955"/>
                    <a:pt x="6130158" y="3163605"/>
                    <a:pt x="6132698" y="3161065"/>
                  </a:cubicBezTo>
                  <a:cubicBezTo>
                    <a:pt x="6133968" y="3090814"/>
                    <a:pt x="6135238" y="2987534"/>
                    <a:pt x="6136508" y="2884253"/>
                  </a:cubicBezTo>
                  <a:cubicBezTo>
                    <a:pt x="6137778" y="2724415"/>
                    <a:pt x="6147938" y="1189963"/>
                    <a:pt x="6149208" y="1030124"/>
                  </a:cubicBezTo>
                  <a:cubicBezTo>
                    <a:pt x="6149208" y="934221"/>
                    <a:pt x="6150478" y="838318"/>
                    <a:pt x="6151748" y="742415"/>
                  </a:cubicBezTo>
                  <a:cubicBezTo>
                    <a:pt x="6153018" y="639134"/>
                    <a:pt x="6154288" y="535854"/>
                    <a:pt x="6156828" y="432574"/>
                  </a:cubicBezTo>
                  <a:cubicBezTo>
                    <a:pt x="6158098" y="371097"/>
                    <a:pt x="6158098" y="307162"/>
                    <a:pt x="6163178" y="245685"/>
                  </a:cubicBezTo>
                  <a:cubicBezTo>
                    <a:pt x="6168258" y="171913"/>
                    <a:pt x="6170798" y="100601"/>
                    <a:pt x="6169528" y="44450"/>
                  </a:cubicBezTo>
                  <a:cubicBezTo>
                    <a:pt x="6169528" y="38100"/>
                    <a:pt x="6165718" y="30480"/>
                    <a:pt x="6159368" y="27940"/>
                  </a:cubicBezTo>
                  <a:close/>
                </a:path>
              </a:pathLst>
            </a:custGeom>
            <a:solidFill>
              <a:srgbClr val="3C476A"/>
            </a:solidFill>
          </p:spPr>
          <p:txBody>
            <a:bodyPr/>
            <a:lstStyle/>
            <a:p>
              <a:endParaRPr lang="hr-HR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8713921" y="558142"/>
            <a:ext cx="690833" cy="690833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C7BB"/>
            </a:solidFill>
          </p:spPr>
          <p:txBody>
            <a:bodyPr/>
            <a:lstStyle/>
            <a:p>
              <a:endParaRPr lang="hr-HR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5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2511675" y="1512470"/>
            <a:ext cx="12674216" cy="13197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206"/>
              </a:lnSpc>
              <a:spcBef>
                <a:spcPct val="0"/>
              </a:spcBef>
            </a:pPr>
            <a:r>
              <a:rPr lang="en-US" sz="7290" b="1" spc="43">
                <a:solidFill>
                  <a:srgbClr val="F9E2CF"/>
                </a:solidFill>
                <a:latin typeface="Poppins Bold"/>
                <a:ea typeface="Poppins Bold"/>
                <a:cs typeface="Poppins Bold"/>
                <a:sym typeface="Poppins Bold"/>
              </a:rPr>
              <a:t>Što smo još probali?</a:t>
            </a:r>
          </a:p>
        </p:txBody>
      </p:sp>
      <p:sp>
        <p:nvSpPr>
          <p:cNvPr id="10" name="Freeform 10"/>
          <p:cNvSpPr/>
          <p:nvPr/>
        </p:nvSpPr>
        <p:spPr>
          <a:xfrm>
            <a:off x="-7370401" y="-7449820"/>
            <a:ext cx="9171841" cy="9171841"/>
          </a:xfrm>
          <a:custGeom>
            <a:avLst/>
            <a:gdLst/>
            <a:ahLst/>
            <a:cxnLst/>
            <a:rect l="l" t="t" r="r" b="b"/>
            <a:pathLst>
              <a:path w="9171841" h="9171841">
                <a:moveTo>
                  <a:pt x="0" y="0"/>
                </a:moveTo>
                <a:lnTo>
                  <a:pt x="9171840" y="0"/>
                </a:lnTo>
                <a:lnTo>
                  <a:pt x="9171840" y="9171840"/>
                </a:lnTo>
                <a:lnTo>
                  <a:pt x="0" y="91718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r-HR"/>
          </a:p>
        </p:txBody>
      </p:sp>
      <p:sp>
        <p:nvSpPr>
          <p:cNvPr id="11" name="Freeform 11"/>
          <p:cNvSpPr/>
          <p:nvPr/>
        </p:nvSpPr>
        <p:spPr>
          <a:xfrm>
            <a:off x="-7536687" y="-7616106"/>
            <a:ext cx="9504412" cy="9504412"/>
          </a:xfrm>
          <a:custGeom>
            <a:avLst/>
            <a:gdLst/>
            <a:ahLst/>
            <a:cxnLst/>
            <a:rect l="l" t="t" r="r" b="b"/>
            <a:pathLst>
              <a:path w="9504412" h="9504412">
                <a:moveTo>
                  <a:pt x="0" y="0"/>
                </a:moveTo>
                <a:lnTo>
                  <a:pt x="9504412" y="0"/>
                </a:lnTo>
                <a:lnTo>
                  <a:pt x="9504412" y="9504412"/>
                </a:lnTo>
                <a:lnTo>
                  <a:pt x="0" y="95044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r-HR"/>
          </a:p>
        </p:txBody>
      </p:sp>
      <p:sp>
        <p:nvSpPr>
          <p:cNvPr id="12" name="Freeform 12"/>
          <p:cNvSpPr/>
          <p:nvPr/>
        </p:nvSpPr>
        <p:spPr>
          <a:xfrm>
            <a:off x="16377835" y="7852042"/>
            <a:ext cx="11157487" cy="11157487"/>
          </a:xfrm>
          <a:custGeom>
            <a:avLst/>
            <a:gdLst/>
            <a:ahLst/>
            <a:cxnLst/>
            <a:rect l="l" t="t" r="r" b="b"/>
            <a:pathLst>
              <a:path w="11157487" h="11157487">
                <a:moveTo>
                  <a:pt x="0" y="0"/>
                </a:moveTo>
                <a:lnTo>
                  <a:pt x="11157487" y="0"/>
                </a:lnTo>
                <a:lnTo>
                  <a:pt x="11157487" y="11157487"/>
                </a:lnTo>
                <a:lnTo>
                  <a:pt x="0" y="111574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r-HR"/>
          </a:p>
        </p:txBody>
      </p:sp>
      <p:sp>
        <p:nvSpPr>
          <p:cNvPr id="13" name="Freeform 13"/>
          <p:cNvSpPr/>
          <p:nvPr/>
        </p:nvSpPr>
        <p:spPr>
          <a:xfrm>
            <a:off x="16377835" y="7852042"/>
            <a:ext cx="10443437" cy="10443437"/>
          </a:xfrm>
          <a:custGeom>
            <a:avLst/>
            <a:gdLst/>
            <a:ahLst/>
            <a:cxnLst/>
            <a:rect l="l" t="t" r="r" b="b"/>
            <a:pathLst>
              <a:path w="10443437" h="10443437">
                <a:moveTo>
                  <a:pt x="0" y="0"/>
                </a:moveTo>
                <a:lnTo>
                  <a:pt x="10443437" y="0"/>
                </a:lnTo>
                <a:lnTo>
                  <a:pt x="10443437" y="10443437"/>
                </a:lnTo>
                <a:lnTo>
                  <a:pt x="0" y="104434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r-HR"/>
          </a:p>
        </p:txBody>
      </p:sp>
      <p:grpSp>
        <p:nvGrpSpPr>
          <p:cNvPr id="14" name="Group 14"/>
          <p:cNvGrpSpPr/>
          <p:nvPr/>
        </p:nvGrpSpPr>
        <p:grpSpPr>
          <a:xfrm>
            <a:off x="-1543050" y="9020981"/>
            <a:ext cx="3086100" cy="3086100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C8BC"/>
            </a:solidFill>
          </p:spPr>
          <p:txBody>
            <a:bodyPr/>
            <a:lstStyle/>
            <a:p>
              <a:endParaRPr lang="hr-HR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74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7259300" y="-1699554"/>
            <a:ext cx="3086100" cy="3086100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C8BC"/>
            </a:solidFill>
          </p:spPr>
          <p:txBody>
            <a:bodyPr/>
            <a:lstStyle/>
            <a:p>
              <a:endParaRPr lang="hr-HR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74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-2081100" y="-1543050"/>
            <a:ext cx="3086100" cy="3086100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C8BC"/>
            </a:solidFill>
          </p:spPr>
          <p:txBody>
            <a:bodyPr/>
            <a:lstStyle/>
            <a:p>
              <a:endParaRPr lang="hr-HR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74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7017281" y="9020981"/>
            <a:ext cx="3086100" cy="3086100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C8BC"/>
            </a:solidFill>
          </p:spPr>
          <p:txBody>
            <a:bodyPr/>
            <a:lstStyle/>
            <a:p>
              <a:endParaRPr lang="hr-HR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74"/>
                </a:lnSpc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2511675" y="3740643"/>
            <a:ext cx="11567270" cy="3801542"/>
            <a:chOff x="0" y="0"/>
            <a:chExt cx="15423027" cy="5068722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5423028" cy="5068722"/>
            </a:xfrm>
            <a:custGeom>
              <a:avLst/>
              <a:gdLst/>
              <a:ahLst/>
              <a:cxnLst/>
              <a:rect l="l" t="t" r="r" b="b"/>
              <a:pathLst>
                <a:path w="15423028" h="5068722">
                  <a:moveTo>
                    <a:pt x="0" y="0"/>
                  </a:moveTo>
                  <a:lnTo>
                    <a:pt x="15423028" y="0"/>
                  </a:lnTo>
                  <a:lnTo>
                    <a:pt x="15423028" y="5068722"/>
                  </a:lnTo>
                  <a:lnTo>
                    <a:pt x="0" y="506872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hr-HR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-57150"/>
              <a:ext cx="15423027" cy="5125872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582930" lvl="1" indent="-291465" algn="l">
                <a:lnSpc>
                  <a:spcPts val="3564"/>
                </a:lnSpc>
                <a:buFont typeface="Arial"/>
                <a:buChar char="•"/>
              </a:pPr>
              <a:r>
                <a:rPr lang="en-US" sz="2700" spc="102">
                  <a:solidFill>
                    <a:srgbClr val="F9E2CF"/>
                  </a:solidFill>
                  <a:latin typeface="Poppins"/>
                  <a:ea typeface="Poppins"/>
                  <a:cs typeface="Poppins"/>
                  <a:sym typeface="Poppins"/>
                </a:rPr>
                <a:t>različite rezolucije slika</a:t>
              </a:r>
            </a:p>
            <a:p>
              <a:pPr marL="582930" lvl="1" indent="-291465" algn="l">
                <a:lnSpc>
                  <a:spcPts val="3564"/>
                </a:lnSpc>
                <a:buFont typeface="Arial"/>
                <a:buChar char="•"/>
              </a:pPr>
              <a:r>
                <a:rPr lang="en-US" sz="2700" spc="102">
                  <a:solidFill>
                    <a:srgbClr val="F9E2CF"/>
                  </a:solidFill>
                  <a:latin typeface="Poppins"/>
                  <a:ea typeface="Poppins"/>
                  <a:cs typeface="Poppins"/>
                  <a:sym typeface="Poppins"/>
                </a:rPr>
                <a:t>vlastiti model, ResNet-101</a:t>
              </a:r>
            </a:p>
            <a:p>
              <a:pPr marL="582930" lvl="1" indent="-291465" algn="l">
                <a:lnSpc>
                  <a:spcPts val="3564"/>
                </a:lnSpc>
                <a:buFont typeface="Arial"/>
                <a:buChar char="•"/>
              </a:pPr>
              <a:r>
                <a:rPr lang="en-US" sz="2700" spc="102">
                  <a:solidFill>
                    <a:srgbClr val="F9E2CF"/>
                  </a:solidFill>
                  <a:latin typeface="Poppins"/>
                  <a:ea typeface="Poppins"/>
                  <a:cs typeface="Poppins"/>
                  <a:sym typeface="Poppins"/>
                </a:rPr>
                <a:t>label smoothing</a:t>
              </a:r>
            </a:p>
            <a:p>
              <a:pPr marL="582930" lvl="1" indent="-291465" algn="l">
                <a:lnSpc>
                  <a:spcPts val="3564"/>
                </a:lnSpc>
                <a:buFont typeface="Arial"/>
                <a:buChar char="•"/>
              </a:pPr>
              <a:r>
                <a:rPr lang="en-US" sz="2700" spc="102">
                  <a:solidFill>
                    <a:srgbClr val="F9E2CF"/>
                  </a:solidFill>
                  <a:latin typeface="Poppins"/>
                  <a:ea typeface="Poppins"/>
                  <a:cs typeface="Poppins"/>
                  <a:sym typeface="Poppins"/>
                </a:rPr>
                <a:t>data mixup</a:t>
              </a:r>
            </a:p>
            <a:p>
              <a:pPr marL="582930" lvl="1" indent="-291465" algn="l">
                <a:lnSpc>
                  <a:spcPts val="3564"/>
                </a:lnSpc>
                <a:buFont typeface="Arial"/>
                <a:buChar char="•"/>
              </a:pPr>
              <a:r>
                <a:rPr lang="en-US" sz="2700" spc="102">
                  <a:solidFill>
                    <a:srgbClr val="F9E2CF"/>
                  </a:solidFill>
                  <a:latin typeface="Poppins"/>
                  <a:ea typeface="Poppins"/>
                  <a:cs typeface="Poppins"/>
                  <a:sym typeface="Poppins"/>
                </a:rPr>
                <a:t>stratified K-fold cross validation</a:t>
              </a:r>
            </a:p>
            <a:p>
              <a:pPr marL="582930" lvl="1" indent="-291465" algn="l">
                <a:lnSpc>
                  <a:spcPts val="3564"/>
                </a:lnSpc>
                <a:buFont typeface="Arial"/>
                <a:buChar char="•"/>
              </a:pPr>
              <a:r>
                <a:rPr lang="en-US" sz="2700" spc="102">
                  <a:solidFill>
                    <a:srgbClr val="F9E2CF"/>
                  </a:solidFill>
                  <a:latin typeface="Poppins"/>
                  <a:ea typeface="Poppins"/>
                  <a:cs typeface="Poppins"/>
                  <a:sym typeface="Poppins"/>
                </a:rPr>
                <a:t>class weights</a:t>
              </a:r>
            </a:p>
            <a:p>
              <a:pPr marL="582930" lvl="1" indent="-291465" algn="l">
                <a:lnSpc>
                  <a:spcPts val="3564"/>
                </a:lnSpc>
                <a:buFont typeface="Arial"/>
                <a:buChar char="•"/>
              </a:pPr>
              <a:r>
                <a:rPr lang="en-US" sz="2700" spc="102">
                  <a:solidFill>
                    <a:srgbClr val="F9E2CF"/>
                  </a:solidFill>
                  <a:latin typeface="Poppins"/>
                  <a:ea typeface="Poppins"/>
                  <a:cs typeface="Poppins"/>
                  <a:sym typeface="Poppins"/>
                </a:rPr>
                <a:t>GroupClassBalancedSampler</a:t>
              </a:r>
            </a:p>
            <a:p>
              <a:pPr algn="l">
                <a:lnSpc>
                  <a:spcPts val="3564"/>
                </a:lnSpc>
              </a:pPr>
              <a:endParaRPr lang="en-US" sz="2700" spc="102">
                <a:solidFill>
                  <a:srgbClr val="F9E2CF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sp>
        <p:nvSpPr>
          <p:cNvPr id="29" name="Freeform 29"/>
          <p:cNvSpPr/>
          <p:nvPr/>
        </p:nvSpPr>
        <p:spPr>
          <a:xfrm>
            <a:off x="9862884" y="3011689"/>
            <a:ext cx="5618319" cy="5618319"/>
          </a:xfrm>
          <a:custGeom>
            <a:avLst/>
            <a:gdLst/>
            <a:ahLst/>
            <a:cxnLst/>
            <a:rect l="l" t="t" r="r" b="b"/>
            <a:pathLst>
              <a:path w="5618319" h="5618319">
                <a:moveTo>
                  <a:pt x="0" y="0"/>
                </a:moveTo>
                <a:lnTo>
                  <a:pt x="5618319" y="0"/>
                </a:lnTo>
                <a:lnTo>
                  <a:pt x="5618319" y="5618319"/>
                </a:lnTo>
                <a:lnTo>
                  <a:pt x="0" y="561831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hr-HR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C47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898702" y="568522"/>
            <a:ext cx="8466897" cy="13197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206"/>
              </a:lnSpc>
              <a:spcBef>
                <a:spcPct val="0"/>
              </a:spcBef>
            </a:pPr>
            <a:r>
              <a:rPr lang="en-US" sz="7290" b="1" spc="43">
                <a:solidFill>
                  <a:srgbClr val="F9E2CF"/>
                </a:solidFill>
                <a:latin typeface="Poppins Bold"/>
                <a:ea typeface="Poppins Bold"/>
                <a:cs typeface="Poppins Bold"/>
                <a:sym typeface="Poppins Bold"/>
              </a:rPr>
              <a:t>Tijek obrade slike</a:t>
            </a:r>
          </a:p>
        </p:txBody>
      </p:sp>
      <p:sp>
        <p:nvSpPr>
          <p:cNvPr id="3" name="Freeform 3"/>
          <p:cNvSpPr/>
          <p:nvPr/>
        </p:nvSpPr>
        <p:spPr>
          <a:xfrm>
            <a:off x="-7370401" y="-7449820"/>
            <a:ext cx="9171841" cy="9171841"/>
          </a:xfrm>
          <a:custGeom>
            <a:avLst/>
            <a:gdLst/>
            <a:ahLst/>
            <a:cxnLst/>
            <a:rect l="l" t="t" r="r" b="b"/>
            <a:pathLst>
              <a:path w="9171841" h="9171841">
                <a:moveTo>
                  <a:pt x="0" y="0"/>
                </a:moveTo>
                <a:lnTo>
                  <a:pt x="9171840" y="0"/>
                </a:lnTo>
                <a:lnTo>
                  <a:pt x="9171840" y="9171840"/>
                </a:lnTo>
                <a:lnTo>
                  <a:pt x="0" y="91718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r-HR"/>
          </a:p>
        </p:txBody>
      </p:sp>
      <p:sp>
        <p:nvSpPr>
          <p:cNvPr id="4" name="Freeform 4"/>
          <p:cNvSpPr/>
          <p:nvPr/>
        </p:nvSpPr>
        <p:spPr>
          <a:xfrm>
            <a:off x="-7536687" y="-7616106"/>
            <a:ext cx="9504412" cy="9504412"/>
          </a:xfrm>
          <a:custGeom>
            <a:avLst/>
            <a:gdLst/>
            <a:ahLst/>
            <a:cxnLst/>
            <a:rect l="l" t="t" r="r" b="b"/>
            <a:pathLst>
              <a:path w="9504412" h="9504412">
                <a:moveTo>
                  <a:pt x="0" y="0"/>
                </a:moveTo>
                <a:lnTo>
                  <a:pt x="9504412" y="0"/>
                </a:lnTo>
                <a:lnTo>
                  <a:pt x="9504412" y="9504412"/>
                </a:lnTo>
                <a:lnTo>
                  <a:pt x="0" y="95044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r-HR"/>
          </a:p>
        </p:txBody>
      </p:sp>
      <p:sp>
        <p:nvSpPr>
          <p:cNvPr id="5" name="Freeform 5"/>
          <p:cNvSpPr/>
          <p:nvPr/>
        </p:nvSpPr>
        <p:spPr>
          <a:xfrm>
            <a:off x="16377835" y="7852042"/>
            <a:ext cx="11157487" cy="11157487"/>
          </a:xfrm>
          <a:custGeom>
            <a:avLst/>
            <a:gdLst/>
            <a:ahLst/>
            <a:cxnLst/>
            <a:rect l="l" t="t" r="r" b="b"/>
            <a:pathLst>
              <a:path w="11157487" h="11157487">
                <a:moveTo>
                  <a:pt x="0" y="0"/>
                </a:moveTo>
                <a:lnTo>
                  <a:pt x="11157487" y="0"/>
                </a:lnTo>
                <a:lnTo>
                  <a:pt x="11157487" y="11157487"/>
                </a:lnTo>
                <a:lnTo>
                  <a:pt x="0" y="111574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r-HR"/>
          </a:p>
        </p:txBody>
      </p:sp>
      <p:sp>
        <p:nvSpPr>
          <p:cNvPr id="6" name="Freeform 6"/>
          <p:cNvSpPr/>
          <p:nvPr/>
        </p:nvSpPr>
        <p:spPr>
          <a:xfrm>
            <a:off x="16377835" y="7852042"/>
            <a:ext cx="10443437" cy="10443437"/>
          </a:xfrm>
          <a:custGeom>
            <a:avLst/>
            <a:gdLst/>
            <a:ahLst/>
            <a:cxnLst/>
            <a:rect l="l" t="t" r="r" b="b"/>
            <a:pathLst>
              <a:path w="10443437" h="10443437">
                <a:moveTo>
                  <a:pt x="0" y="0"/>
                </a:moveTo>
                <a:lnTo>
                  <a:pt x="10443437" y="0"/>
                </a:lnTo>
                <a:lnTo>
                  <a:pt x="10443437" y="10443437"/>
                </a:lnTo>
                <a:lnTo>
                  <a:pt x="0" y="104434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r-HR"/>
          </a:p>
        </p:txBody>
      </p:sp>
      <p:grpSp>
        <p:nvGrpSpPr>
          <p:cNvPr id="7" name="Group 7"/>
          <p:cNvGrpSpPr/>
          <p:nvPr/>
        </p:nvGrpSpPr>
        <p:grpSpPr>
          <a:xfrm>
            <a:off x="-1543050" y="9020981"/>
            <a:ext cx="3086100" cy="3086100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C8BC"/>
            </a:solidFill>
          </p:spPr>
          <p:txBody>
            <a:bodyPr/>
            <a:lstStyle/>
            <a:p>
              <a:endParaRPr lang="hr-HR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74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7259300" y="-1699554"/>
            <a:ext cx="3086100" cy="3086100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C8BC"/>
            </a:solidFill>
          </p:spPr>
          <p:txBody>
            <a:bodyPr/>
            <a:lstStyle/>
            <a:p>
              <a:endParaRPr lang="hr-HR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74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-2081100" y="-1543050"/>
            <a:ext cx="3086100" cy="3086100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C8BC"/>
            </a:solidFill>
          </p:spPr>
          <p:txBody>
            <a:bodyPr/>
            <a:lstStyle/>
            <a:p>
              <a:endParaRPr lang="hr-HR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74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7017281" y="9020981"/>
            <a:ext cx="3086100" cy="3086100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C8BC"/>
            </a:solidFill>
          </p:spPr>
          <p:txBody>
            <a:bodyPr/>
            <a:lstStyle/>
            <a:p>
              <a:endParaRPr lang="hr-HR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74"/>
                </a:lnSpc>
              </a:pPr>
              <a:endParaRPr/>
            </a:p>
          </p:txBody>
        </p:sp>
      </p:grpSp>
      <p:sp>
        <p:nvSpPr>
          <p:cNvPr id="19" name="Freeform 19" descr="preencoded.png"/>
          <p:cNvSpPr/>
          <p:nvPr/>
        </p:nvSpPr>
        <p:spPr>
          <a:xfrm>
            <a:off x="3079925" y="2615455"/>
            <a:ext cx="12128150" cy="6405526"/>
          </a:xfrm>
          <a:custGeom>
            <a:avLst/>
            <a:gdLst/>
            <a:ahLst/>
            <a:cxnLst/>
            <a:rect l="l" t="t" r="r" b="b"/>
            <a:pathLst>
              <a:path w="12128150" h="6405526">
                <a:moveTo>
                  <a:pt x="0" y="0"/>
                </a:moveTo>
                <a:lnTo>
                  <a:pt x="12128150" y="0"/>
                </a:lnTo>
                <a:lnTo>
                  <a:pt x="12128150" y="6405526"/>
                </a:lnTo>
                <a:lnTo>
                  <a:pt x="0" y="640552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4" r="-24"/>
            </a:stretch>
          </a:blipFill>
        </p:spPr>
        <p:txBody>
          <a:bodyPr/>
          <a:lstStyle/>
          <a:p>
            <a:endParaRPr lang="hr-HR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C47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539668" y="3281154"/>
            <a:ext cx="3038180" cy="2025453"/>
          </a:xfrm>
          <a:custGeom>
            <a:avLst/>
            <a:gdLst/>
            <a:ahLst/>
            <a:cxnLst/>
            <a:rect l="l" t="t" r="r" b="b"/>
            <a:pathLst>
              <a:path w="3038180" h="2025453">
                <a:moveTo>
                  <a:pt x="0" y="0"/>
                </a:moveTo>
                <a:lnTo>
                  <a:pt x="3038180" y="0"/>
                </a:lnTo>
                <a:lnTo>
                  <a:pt x="3038180" y="2025453"/>
                </a:lnTo>
                <a:lnTo>
                  <a:pt x="0" y="202545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hr-HR"/>
          </a:p>
        </p:txBody>
      </p:sp>
      <p:sp>
        <p:nvSpPr>
          <p:cNvPr id="3" name="Freeform 3" descr="preencoded.png"/>
          <p:cNvSpPr/>
          <p:nvPr/>
        </p:nvSpPr>
        <p:spPr>
          <a:xfrm>
            <a:off x="4283773" y="3281154"/>
            <a:ext cx="2604159" cy="2025453"/>
          </a:xfrm>
          <a:custGeom>
            <a:avLst/>
            <a:gdLst/>
            <a:ahLst/>
            <a:cxnLst/>
            <a:rect l="l" t="t" r="r" b="b"/>
            <a:pathLst>
              <a:path w="2604159" h="2025453">
                <a:moveTo>
                  <a:pt x="0" y="0"/>
                </a:moveTo>
                <a:lnTo>
                  <a:pt x="2604159" y="0"/>
                </a:lnTo>
                <a:lnTo>
                  <a:pt x="2604159" y="2025453"/>
                </a:lnTo>
                <a:lnTo>
                  <a:pt x="0" y="202545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4600" b="-7144"/>
            </a:stretch>
          </a:blipFill>
        </p:spPr>
        <p:txBody>
          <a:bodyPr/>
          <a:lstStyle/>
          <a:p>
            <a:endParaRPr lang="hr-HR"/>
          </a:p>
        </p:txBody>
      </p:sp>
      <p:sp>
        <p:nvSpPr>
          <p:cNvPr id="4" name="Freeform 4" descr="preencoded.png"/>
          <p:cNvSpPr/>
          <p:nvPr/>
        </p:nvSpPr>
        <p:spPr>
          <a:xfrm>
            <a:off x="11400940" y="3243930"/>
            <a:ext cx="2753227" cy="2062677"/>
          </a:xfrm>
          <a:custGeom>
            <a:avLst/>
            <a:gdLst/>
            <a:ahLst/>
            <a:cxnLst/>
            <a:rect l="l" t="t" r="r" b="b"/>
            <a:pathLst>
              <a:path w="2753227" h="2062677">
                <a:moveTo>
                  <a:pt x="0" y="0"/>
                </a:moveTo>
                <a:lnTo>
                  <a:pt x="2753226" y="0"/>
                </a:lnTo>
                <a:lnTo>
                  <a:pt x="2753226" y="2062677"/>
                </a:lnTo>
                <a:lnTo>
                  <a:pt x="0" y="206267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hr-HR"/>
          </a:p>
        </p:txBody>
      </p:sp>
      <p:sp>
        <p:nvSpPr>
          <p:cNvPr id="5" name="Freeform 5" descr="preencoded.png"/>
          <p:cNvSpPr/>
          <p:nvPr/>
        </p:nvSpPr>
        <p:spPr>
          <a:xfrm>
            <a:off x="489008" y="5594054"/>
            <a:ext cx="3139499" cy="2085976"/>
          </a:xfrm>
          <a:custGeom>
            <a:avLst/>
            <a:gdLst/>
            <a:ahLst/>
            <a:cxnLst/>
            <a:rect l="l" t="t" r="r" b="b"/>
            <a:pathLst>
              <a:path w="3139499" h="2085976">
                <a:moveTo>
                  <a:pt x="0" y="0"/>
                </a:moveTo>
                <a:lnTo>
                  <a:pt x="3139500" y="0"/>
                </a:lnTo>
                <a:lnTo>
                  <a:pt x="3139500" y="2085976"/>
                </a:lnTo>
                <a:lnTo>
                  <a:pt x="0" y="208597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hr-HR"/>
          </a:p>
        </p:txBody>
      </p:sp>
      <p:sp>
        <p:nvSpPr>
          <p:cNvPr id="6" name="Freeform 6" descr="preencoded.png"/>
          <p:cNvSpPr/>
          <p:nvPr/>
        </p:nvSpPr>
        <p:spPr>
          <a:xfrm>
            <a:off x="14674792" y="3220631"/>
            <a:ext cx="3124200" cy="2085976"/>
          </a:xfrm>
          <a:custGeom>
            <a:avLst/>
            <a:gdLst/>
            <a:ahLst/>
            <a:cxnLst/>
            <a:rect l="l" t="t" r="r" b="b"/>
            <a:pathLst>
              <a:path w="3124200" h="2085976">
                <a:moveTo>
                  <a:pt x="0" y="0"/>
                </a:moveTo>
                <a:lnTo>
                  <a:pt x="3124200" y="0"/>
                </a:lnTo>
                <a:lnTo>
                  <a:pt x="3124200" y="2085976"/>
                </a:lnTo>
                <a:lnTo>
                  <a:pt x="0" y="208597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hr-HR"/>
          </a:p>
        </p:txBody>
      </p:sp>
      <p:sp>
        <p:nvSpPr>
          <p:cNvPr id="7" name="Freeform 7" descr="preencoded.png"/>
          <p:cNvSpPr/>
          <p:nvPr/>
        </p:nvSpPr>
        <p:spPr>
          <a:xfrm>
            <a:off x="14775086" y="5606730"/>
            <a:ext cx="2923612" cy="2007120"/>
          </a:xfrm>
          <a:custGeom>
            <a:avLst/>
            <a:gdLst/>
            <a:ahLst/>
            <a:cxnLst/>
            <a:rect l="l" t="t" r="r" b="b"/>
            <a:pathLst>
              <a:path w="2923612" h="2007120">
                <a:moveTo>
                  <a:pt x="0" y="0"/>
                </a:moveTo>
                <a:lnTo>
                  <a:pt x="2923612" y="0"/>
                </a:lnTo>
                <a:lnTo>
                  <a:pt x="2923612" y="2007120"/>
                </a:lnTo>
                <a:lnTo>
                  <a:pt x="0" y="200712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hr-HR"/>
          </a:p>
        </p:txBody>
      </p:sp>
      <p:sp>
        <p:nvSpPr>
          <p:cNvPr id="8" name="Freeform 8" descr="preencoded.png"/>
          <p:cNvSpPr/>
          <p:nvPr/>
        </p:nvSpPr>
        <p:spPr>
          <a:xfrm>
            <a:off x="4018945" y="5594054"/>
            <a:ext cx="3133815" cy="2085976"/>
          </a:xfrm>
          <a:custGeom>
            <a:avLst/>
            <a:gdLst/>
            <a:ahLst/>
            <a:cxnLst/>
            <a:rect l="l" t="t" r="r" b="b"/>
            <a:pathLst>
              <a:path w="3133815" h="2085976">
                <a:moveTo>
                  <a:pt x="0" y="0"/>
                </a:moveTo>
                <a:lnTo>
                  <a:pt x="3133815" y="0"/>
                </a:lnTo>
                <a:lnTo>
                  <a:pt x="3133815" y="2085976"/>
                </a:lnTo>
                <a:lnTo>
                  <a:pt x="0" y="208597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hr-HR"/>
          </a:p>
        </p:txBody>
      </p:sp>
      <p:sp>
        <p:nvSpPr>
          <p:cNvPr id="9" name="Freeform 9" descr="preencoded.png"/>
          <p:cNvSpPr/>
          <p:nvPr/>
        </p:nvSpPr>
        <p:spPr>
          <a:xfrm>
            <a:off x="7657365" y="5594054"/>
            <a:ext cx="3115675" cy="2073299"/>
          </a:xfrm>
          <a:custGeom>
            <a:avLst/>
            <a:gdLst/>
            <a:ahLst/>
            <a:cxnLst/>
            <a:rect l="l" t="t" r="r" b="b"/>
            <a:pathLst>
              <a:path w="3115675" h="2073299">
                <a:moveTo>
                  <a:pt x="0" y="0"/>
                </a:moveTo>
                <a:lnTo>
                  <a:pt x="3115675" y="0"/>
                </a:lnTo>
                <a:lnTo>
                  <a:pt x="3115675" y="2073299"/>
                </a:lnTo>
                <a:lnTo>
                  <a:pt x="0" y="207329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hr-HR"/>
          </a:p>
        </p:txBody>
      </p:sp>
      <p:sp>
        <p:nvSpPr>
          <p:cNvPr id="10" name="Freeform 10" descr="preencoded.png"/>
          <p:cNvSpPr/>
          <p:nvPr/>
        </p:nvSpPr>
        <p:spPr>
          <a:xfrm>
            <a:off x="7545974" y="3281154"/>
            <a:ext cx="3304033" cy="2025453"/>
          </a:xfrm>
          <a:custGeom>
            <a:avLst/>
            <a:gdLst/>
            <a:ahLst/>
            <a:cxnLst/>
            <a:rect l="l" t="t" r="r" b="b"/>
            <a:pathLst>
              <a:path w="3304033" h="2025453">
                <a:moveTo>
                  <a:pt x="0" y="0"/>
                </a:moveTo>
                <a:lnTo>
                  <a:pt x="3304033" y="0"/>
                </a:lnTo>
                <a:lnTo>
                  <a:pt x="3304033" y="2025453"/>
                </a:lnTo>
                <a:lnTo>
                  <a:pt x="0" y="2025453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11173" b="-2047"/>
            </a:stretch>
          </a:blipFill>
        </p:spPr>
        <p:txBody>
          <a:bodyPr/>
          <a:lstStyle/>
          <a:p>
            <a:endParaRPr lang="hr-HR"/>
          </a:p>
        </p:txBody>
      </p:sp>
      <p:sp>
        <p:nvSpPr>
          <p:cNvPr id="11" name="Freeform 11" descr="preencoded.png"/>
          <p:cNvSpPr/>
          <p:nvPr/>
        </p:nvSpPr>
        <p:spPr>
          <a:xfrm>
            <a:off x="11277645" y="5594054"/>
            <a:ext cx="3038476" cy="2019796"/>
          </a:xfrm>
          <a:custGeom>
            <a:avLst/>
            <a:gdLst/>
            <a:ahLst/>
            <a:cxnLst/>
            <a:rect l="l" t="t" r="r" b="b"/>
            <a:pathLst>
              <a:path w="3038476" h="2019796">
                <a:moveTo>
                  <a:pt x="0" y="0"/>
                </a:moveTo>
                <a:lnTo>
                  <a:pt x="3038476" y="0"/>
                </a:lnTo>
                <a:lnTo>
                  <a:pt x="3038476" y="2019796"/>
                </a:lnTo>
                <a:lnTo>
                  <a:pt x="0" y="2019796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hr-HR"/>
          </a:p>
        </p:txBody>
      </p:sp>
      <p:grpSp>
        <p:nvGrpSpPr>
          <p:cNvPr id="12" name="Group 12"/>
          <p:cNvGrpSpPr/>
          <p:nvPr/>
        </p:nvGrpSpPr>
        <p:grpSpPr>
          <a:xfrm>
            <a:off x="1103056" y="7945127"/>
            <a:ext cx="2714626" cy="667817"/>
            <a:chOff x="0" y="0"/>
            <a:chExt cx="3619501" cy="89042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619501" cy="890422"/>
            </a:xfrm>
            <a:custGeom>
              <a:avLst/>
              <a:gdLst/>
              <a:ahLst/>
              <a:cxnLst/>
              <a:rect l="l" t="t" r="r" b="b"/>
              <a:pathLst>
                <a:path w="3619501" h="890422">
                  <a:moveTo>
                    <a:pt x="0" y="0"/>
                  </a:moveTo>
                  <a:lnTo>
                    <a:pt x="3619501" y="0"/>
                  </a:lnTo>
                  <a:lnTo>
                    <a:pt x="3619501" y="890422"/>
                  </a:lnTo>
                  <a:lnTo>
                    <a:pt x="0" y="89042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hr-HR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57150"/>
              <a:ext cx="3619501" cy="947572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3564"/>
                </a:lnSpc>
              </a:pPr>
              <a:r>
                <a:rPr lang="en-US" sz="2700" spc="102">
                  <a:solidFill>
                    <a:srgbClr val="F9E2CF"/>
                  </a:solidFill>
                  <a:latin typeface="Poppins"/>
                  <a:ea typeface="Poppins"/>
                  <a:cs typeface="Poppins"/>
                  <a:sym typeface="Poppins"/>
                </a:rPr>
                <a:t>“very light”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5094032" y="7945127"/>
            <a:ext cx="1924050" cy="667817"/>
            <a:chOff x="0" y="0"/>
            <a:chExt cx="2565400" cy="890422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565400" cy="890422"/>
            </a:xfrm>
            <a:custGeom>
              <a:avLst/>
              <a:gdLst/>
              <a:ahLst/>
              <a:cxnLst/>
              <a:rect l="l" t="t" r="r" b="b"/>
              <a:pathLst>
                <a:path w="2565400" h="890422">
                  <a:moveTo>
                    <a:pt x="0" y="0"/>
                  </a:moveTo>
                  <a:lnTo>
                    <a:pt x="2565400" y="0"/>
                  </a:lnTo>
                  <a:lnTo>
                    <a:pt x="2565400" y="890422"/>
                  </a:lnTo>
                  <a:lnTo>
                    <a:pt x="0" y="89042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hr-HR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57150"/>
              <a:ext cx="2565400" cy="947572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3564"/>
                </a:lnSpc>
              </a:pPr>
              <a:r>
                <a:rPr lang="en-US" sz="2700" spc="102">
                  <a:solidFill>
                    <a:srgbClr val="F9E2CF"/>
                  </a:solidFill>
                  <a:latin typeface="Poppins"/>
                  <a:ea typeface="Poppins"/>
                  <a:cs typeface="Poppins"/>
                  <a:sym typeface="Poppins"/>
                </a:rPr>
                <a:t>“light”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7754078" y="7945127"/>
            <a:ext cx="3314700" cy="667817"/>
            <a:chOff x="0" y="0"/>
            <a:chExt cx="4419600" cy="890422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4419600" cy="890422"/>
            </a:xfrm>
            <a:custGeom>
              <a:avLst/>
              <a:gdLst/>
              <a:ahLst/>
              <a:cxnLst/>
              <a:rect l="l" t="t" r="r" b="b"/>
              <a:pathLst>
                <a:path w="4419600" h="890422">
                  <a:moveTo>
                    <a:pt x="0" y="0"/>
                  </a:moveTo>
                  <a:lnTo>
                    <a:pt x="4419600" y="0"/>
                  </a:lnTo>
                  <a:lnTo>
                    <a:pt x="4419600" y="890422"/>
                  </a:lnTo>
                  <a:lnTo>
                    <a:pt x="0" y="89042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hr-HR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57150"/>
              <a:ext cx="4419600" cy="947572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3564"/>
                </a:lnSpc>
              </a:pPr>
              <a:r>
                <a:rPr lang="en-US" sz="2700" spc="102">
                  <a:solidFill>
                    <a:srgbClr val="F9E2CF"/>
                  </a:solidFill>
                  <a:latin typeface="Poppins"/>
                  <a:ea typeface="Poppins"/>
                  <a:cs typeface="Poppins"/>
                  <a:sym typeface="Poppins"/>
                </a:rPr>
                <a:t>“medium light”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1936286" y="7945127"/>
            <a:ext cx="2514600" cy="667817"/>
            <a:chOff x="0" y="0"/>
            <a:chExt cx="3352800" cy="890422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3352800" cy="890422"/>
            </a:xfrm>
            <a:custGeom>
              <a:avLst/>
              <a:gdLst/>
              <a:ahLst/>
              <a:cxnLst/>
              <a:rect l="l" t="t" r="r" b="b"/>
              <a:pathLst>
                <a:path w="3352800" h="890422">
                  <a:moveTo>
                    <a:pt x="0" y="0"/>
                  </a:moveTo>
                  <a:lnTo>
                    <a:pt x="3352800" y="0"/>
                  </a:lnTo>
                  <a:lnTo>
                    <a:pt x="3352800" y="890422"/>
                  </a:lnTo>
                  <a:lnTo>
                    <a:pt x="0" y="89042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hr-HR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57150"/>
              <a:ext cx="3352800" cy="947572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3564"/>
                </a:lnSpc>
              </a:pPr>
              <a:r>
                <a:rPr lang="en-US" sz="2700" spc="102">
                  <a:solidFill>
                    <a:srgbClr val="F9E2CF"/>
                  </a:solidFill>
                  <a:latin typeface="Poppins"/>
                  <a:ea typeface="Poppins"/>
                  <a:cs typeface="Poppins"/>
                  <a:sym typeface="Poppins"/>
                </a:rPr>
                <a:t>“medium”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5727236" y="7945127"/>
            <a:ext cx="1933574" cy="667817"/>
            <a:chOff x="0" y="0"/>
            <a:chExt cx="2578099" cy="890422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2578099" cy="890422"/>
            </a:xfrm>
            <a:custGeom>
              <a:avLst/>
              <a:gdLst/>
              <a:ahLst/>
              <a:cxnLst/>
              <a:rect l="l" t="t" r="r" b="b"/>
              <a:pathLst>
                <a:path w="2578099" h="890422">
                  <a:moveTo>
                    <a:pt x="0" y="0"/>
                  </a:moveTo>
                  <a:lnTo>
                    <a:pt x="2578099" y="0"/>
                  </a:lnTo>
                  <a:lnTo>
                    <a:pt x="2578099" y="890422"/>
                  </a:lnTo>
                  <a:lnTo>
                    <a:pt x="0" y="89042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hr-HR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-57150"/>
              <a:ext cx="2578099" cy="947572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3564"/>
                </a:lnSpc>
              </a:pPr>
              <a:r>
                <a:rPr lang="en-US" sz="2700" spc="102">
                  <a:solidFill>
                    <a:srgbClr val="F9E2CF"/>
                  </a:solidFill>
                  <a:latin typeface="Poppins"/>
                  <a:ea typeface="Poppins"/>
                  <a:cs typeface="Poppins"/>
                  <a:sym typeface="Poppins"/>
                </a:rPr>
                <a:t>“dark”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-1543050" y="9020981"/>
            <a:ext cx="3086100" cy="3086100"/>
            <a:chOff x="0" y="0"/>
            <a:chExt cx="812800" cy="8128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C8BC"/>
            </a:solidFill>
          </p:spPr>
          <p:txBody>
            <a:bodyPr/>
            <a:lstStyle/>
            <a:p>
              <a:endParaRPr lang="hr-HR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74"/>
                </a:lnSpc>
              </a:pPr>
              <a:endParaRPr/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-2081100" y="-1543050"/>
            <a:ext cx="3086100" cy="3086100"/>
            <a:chOff x="0" y="0"/>
            <a:chExt cx="812800" cy="81280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C8BC"/>
            </a:solidFill>
          </p:spPr>
          <p:txBody>
            <a:bodyPr/>
            <a:lstStyle/>
            <a:p>
              <a:endParaRPr lang="hr-HR"/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74"/>
                </a:lnSpc>
              </a:pPr>
              <a:endParaRPr/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17259300" y="-1699554"/>
            <a:ext cx="3086100" cy="3086100"/>
            <a:chOff x="0" y="0"/>
            <a:chExt cx="812800" cy="812800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C8BC"/>
            </a:solidFill>
          </p:spPr>
          <p:txBody>
            <a:bodyPr/>
            <a:lstStyle/>
            <a:p>
              <a:endParaRPr lang="hr-HR"/>
            </a:p>
          </p:txBody>
        </p:sp>
        <p:sp>
          <p:nvSpPr>
            <p:cNvPr id="35" name="TextBox 35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74"/>
                </a:lnSpc>
              </a:pPr>
              <a:endParaRPr/>
            </a:p>
          </p:txBody>
        </p:sp>
      </p:grpSp>
      <p:grpSp>
        <p:nvGrpSpPr>
          <p:cNvPr id="36" name="Group 36"/>
          <p:cNvGrpSpPr/>
          <p:nvPr/>
        </p:nvGrpSpPr>
        <p:grpSpPr>
          <a:xfrm>
            <a:off x="17017281" y="9020981"/>
            <a:ext cx="3086100" cy="3086100"/>
            <a:chOff x="0" y="0"/>
            <a:chExt cx="812800" cy="812800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C8BC"/>
            </a:solidFill>
          </p:spPr>
          <p:txBody>
            <a:bodyPr/>
            <a:lstStyle/>
            <a:p>
              <a:endParaRPr lang="hr-HR"/>
            </a:p>
          </p:txBody>
        </p:sp>
        <p:sp>
          <p:nvSpPr>
            <p:cNvPr id="38" name="TextBox 3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74"/>
                </a:lnSpc>
              </a:pPr>
              <a:endParaRPr/>
            </a:p>
          </p:txBody>
        </p:sp>
      </p:grpSp>
      <p:grpSp>
        <p:nvGrpSpPr>
          <p:cNvPr id="39" name="Group 39"/>
          <p:cNvGrpSpPr/>
          <p:nvPr/>
        </p:nvGrpSpPr>
        <p:grpSpPr>
          <a:xfrm>
            <a:off x="3868753" y="1185082"/>
            <a:ext cx="10658476" cy="1792148"/>
            <a:chOff x="0" y="0"/>
            <a:chExt cx="14211301" cy="2389530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14211302" cy="2389531"/>
            </a:xfrm>
            <a:custGeom>
              <a:avLst/>
              <a:gdLst/>
              <a:ahLst/>
              <a:cxnLst/>
              <a:rect l="l" t="t" r="r" b="b"/>
              <a:pathLst>
                <a:path w="14211302" h="2389531">
                  <a:moveTo>
                    <a:pt x="0" y="0"/>
                  </a:moveTo>
                  <a:lnTo>
                    <a:pt x="14211302" y="0"/>
                  </a:lnTo>
                  <a:lnTo>
                    <a:pt x="14211302" y="2389531"/>
                  </a:lnTo>
                  <a:lnTo>
                    <a:pt x="0" y="238953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hr-HR"/>
            </a:p>
          </p:txBody>
        </p:sp>
        <p:sp>
          <p:nvSpPr>
            <p:cNvPr id="41" name="TextBox 41"/>
            <p:cNvSpPr txBox="1"/>
            <p:nvPr/>
          </p:nvSpPr>
          <p:spPr>
            <a:xfrm>
              <a:off x="0" y="-66675"/>
              <a:ext cx="14211301" cy="245620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8640"/>
                </a:lnSpc>
              </a:pPr>
              <a:r>
                <a:rPr lang="en-US" sz="7200" b="1" spc="43">
                  <a:solidFill>
                    <a:srgbClr val="F9E2C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Klasifikator tona kože</a:t>
              </a:r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C47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preencoded.png"/>
          <p:cNvSpPr/>
          <p:nvPr/>
        </p:nvSpPr>
        <p:spPr>
          <a:xfrm>
            <a:off x="3047107" y="3016664"/>
            <a:ext cx="12193786" cy="6004316"/>
          </a:xfrm>
          <a:custGeom>
            <a:avLst/>
            <a:gdLst/>
            <a:ahLst/>
            <a:cxnLst/>
            <a:rect l="l" t="t" r="r" b="b"/>
            <a:pathLst>
              <a:path w="12193786" h="6004316">
                <a:moveTo>
                  <a:pt x="0" y="0"/>
                </a:moveTo>
                <a:lnTo>
                  <a:pt x="12193786" y="0"/>
                </a:lnTo>
                <a:lnTo>
                  <a:pt x="12193786" y="6004317"/>
                </a:lnTo>
                <a:lnTo>
                  <a:pt x="0" y="600431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hr-HR"/>
          </a:p>
        </p:txBody>
      </p:sp>
      <p:grpSp>
        <p:nvGrpSpPr>
          <p:cNvPr id="3" name="Group 3"/>
          <p:cNvGrpSpPr/>
          <p:nvPr/>
        </p:nvGrpSpPr>
        <p:grpSpPr>
          <a:xfrm>
            <a:off x="3814762" y="646976"/>
            <a:ext cx="10658476" cy="1792148"/>
            <a:chOff x="0" y="0"/>
            <a:chExt cx="14211301" cy="238953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4211302" cy="2389531"/>
            </a:xfrm>
            <a:custGeom>
              <a:avLst/>
              <a:gdLst/>
              <a:ahLst/>
              <a:cxnLst/>
              <a:rect l="l" t="t" r="r" b="b"/>
              <a:pathLst>
                <a:path w="14211302" h="2389531">
                  <a:moveTo>
                    <a:pt x="0" y="0"/>
                  </a:moveTo>
                  <a:lnTo>
                    <a:pt x="14211302" y="0"/>
                  </a:lnTo>
                  <a:lnTo>
                    <a:pt x="14211302" y="2389531"/>
                  </a:lnTo>
                  <a:lnTo>
                    <a:pt x="0" y="238953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hr-HR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66675"/>
              <a:ext cx="14211301" cy="245620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8640"/>
                </a:lnSpc>
              </a:pPr>
              <a:r>
                <a:rPr lang="en-US" sz="7200" b="1" spc="43">
                  <a:solidFill>
                    <a:srgbClr val="F9E2C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Segmentacijski model​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2081100" y="-1543050"/>
            <a:ext cx="3086100" cy="3086100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C8BC"/>
            </a:solidFill>
          </p:spPr>
          <p:txBody>
            <a:bodyPr/>
            <a:lstStyle/>
            <a:p>
              <a:endParaRPr lang="hr-HR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74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-1543050" y="9020981"/>
            <a:ext cx="3086100" cy="3086100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C8BC"/>
            </a:solidFill>
          </p:spPr>
          <p:txBody>
            <a:bodyPr/>
            <a:lstStyle/>
            <a:p>
              <a:endParaRPr lang="hr-HR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74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7017281" y="9020981"/>
            <a:ext cx="3086100" cy="3086100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C8BC"/>
            </a:solidFill>
          </p:spPr>
          <p:txBody>
            <a:bodyPr/>
            <a:lstStyle/>
            <a:p>
              <a:endParaRPr lang="hr-HR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74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7259300" y="-1699554"/>
            <a:ext cx="3086100" cy="3086100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C8BC"/>
            </a:solidFill>
          </p:spPr>
          <p:txBody>
            <a:bodyPr/>
            <a:lstStyle/>
            <a:p>
              <a:endParaRPr lang="hr-HR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74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C47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650244" y="3206897"/>
            <a:ext cx="13259843" cy="5683933"/>
            <a:chOff x="0" y="0"/>
            <a:chExt cx="3492304" cy="149700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492304" cy="1497003"/>
            </a:xfrm>
            <a:custGeom>
              <a:avLst/>
              <a:gdLst/>
              <a:ahLst/>
              <a:cxnLst/>
              <a:rect l="l" t="t" r="r" b="b"/>
              <a:pathLst>
                <a:path w="3492304" h="1497003">
                  <a:moveTo>
                    <a:pt x="0" y="0"/>
                  </a:moveTo>
                  <a:lnTo>
                    <a:pt x="3492304" y="0"/>
                  </a:lnTo>
                  <a:lnTo>
                    <a:pt x="3492304" y="1497003"/>
                  </a:lnTo>
                  <a:lnTo>
                    <a:pt x="0" y="149700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hr-H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3492304" cy="15446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74"/>
                </a:lnSpc>
              </a:pPr>
              <a:endParaRPr/>
            </a:p>
          </p:txBody>
        </p:sp>
      </p:grpSp>
      <p:sp>
        <p:nvSpPr>
          <p:cNvPr id="5" name="Freeform 5" descr="preencoded.png"/>
          <p:cNvSpPr/>
          <p:nvPr/>
        </p:nvSpPr>
        <p:spPr>
          <a:xfrm>
            <a:off x="3283392" y="4508633"/>
            <a:ext cx="11906780" cy="3188921"/>
          </a:xfrm>
          <a:custGeom>
            <a:avLst/>
            <a:gdLst/>
            <a:ahLst/>
            <a:cxnLst/>
            <a:rect l="l" t="t" r="r" b="b"/>
            <a:pathLst>
              <a:path w="11906780" h="3188921">
                <a:moveTo>
                  <a:pt x="0" y="0"/>
                </a:moveTo>
                <a:lnTo>
                  <a:pt x="11906780" y="0"/>
                </a:lnTo>
                <a:lnTo>
                  <a:pt x="11906780" y="3188921"/>
                </a:lnTo>
                <a:lnTo>
                  <a:pt x="0" y="318892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hr-HR"/>
          </a:p>
        </p:txBody>
      </p:sp>
      <p:grpSp>
        <p:nvGrpSpPr>
          <p:cNvPr id="6" name="Group 6"/>
          <p:cNvGrpSpPr/>
          <p:nvPr/>
        </p:nvGrpSpPr>
        <p:grpSpPr>
          <a:xfrm>
            <a:off x="5251091" y="1028700"/>
            <a:ext cx="8058150" cy="1792148"/>
            <a:chOff x="0" y="0"/>
            <a:chExt cx="10744200" cy="238953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0744200" cy="2389531"/>
            </a:xfrm>
            <a:custGeom>
              <a:avLst/>
              <a:gdLst/>
              <a:ahLst/>
              <a:cxnLst/>
              <a:rect l="l" t="t" r="r" b="b"/>
              <a:pathLst>
                <a:path w="10744200" h="2389531">
                  <a:moveTo>
                    <a:pt x="0" y="0"/>
                  </a:moveTo>
                  <a:lnTo>
                    <a:pt x="10744200" y="0"/>
                  </a:lnTo>
                  <a:lnTo>
                    <a:pt x="10744200" y="2389531"/>
                  </a:lnTo>
                  <a:lnTo>
                    <a:pt x="0" y="238953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hr-HR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66675"/>
              <a:ext cx="10744200" cy="245620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8640"/>
                </a:lnSpc>
              </a:pPr>
              <a:r>
                <a:rPr lang="en-US" sz="7200" b="1" spc="43">
                  <a:solidFill>
                    <a:srgbClr val="F9E2C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Izrezivanje lezije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-2081100" y="-1543050"/>
            <a:ext cx="3086100" cy="3086100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C8BC"/>
            </a:solidFill>
          </p:spPr>
          <p:txBody>
            <a:bodyPr/>
            <a:lstStyle/>
            <a:p>
              <a:endParaRPr lang="hr-HR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74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7259300" y="-1699554"/>
            <a:ext cx="3086100" cy="3086100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C8BC"/>
            </a:solidFill>
          </p:spPr>
          <p:txBody>
            <a:bodyPr/>
            <a:lstStyle/>
            <a:p>
              <a:endParaRPr lang="hr-HR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74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7017281" y="9020981"/>
            <a:ext cx="3086100" cy="3086100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C8BC"/>
            </a:solidFill>
          </p:spPr>
          <p:txBody>
            <a:bodyPr/>
            <a:lstStyle/>
            <a:p>
              <a:endParaRPr lang="hr-HR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74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-1543050" y="9020981"/>
            <a:ext cx="3086100" cy="3086100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C8BC"/>
            </a:solidFill>
          </p:spPr>
          <p:txBody>
            <a:bodyPr/>
            <a:lstStyle/>
            <a:p>
              <a:endParaRPr lang="hr-HR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74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C47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114925" y="927736"/>
            <a:ext cx="8058150" cy="1792148"/>
            <a:chOff x="0" y="0"/>
            <a:chExt cx="10744200" cy="238953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744200" cy="2389531"/>
            </a:xfrm>
            <a:custGeom>
              <a:avLst/>
              <a:gdLst/>
              <a:ahLst/>
              <a:cxnLst/>
              <a:rect l="l" t="t" r="r" b="b"/>
              <a:pathLst>
                <a:path w="10744200" h="2389531">
                  <a:moveTo>
                    <a:pt x="0" y="0"/>
                  </a:moveTo>
                  <a:lnTo>
                    <a:pt x="10744200" y="0"/>
                  </a:lnTo>
                  <a:lnTo>
                    <a:pt x="10744200" y="2389531"/>
                  </a:lnTo>
                  <a:lnTo>
                    <a:pt x="0" y="238953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hr-H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66675"/>
              <a:ext cx="10744200" cy="245620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8640"/>
                </a:lnSpc>
              </a:pPr>
              <a:r>
                <a:rPr lang="en-US" sz="7200" b="1" spc="43">
                  <a:solidFill>
                    <a:srgbClr val="F9E2C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Izrezivanje lezije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2081100" y="-1543050"/>
            <a:ext cx="3086100" cy="3086100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C8BC"/>
            </a:solidFill>
          </p:spPr>
          <p:txBody>
            <a:bodyPr/>
            <a:lstStyle/>
            <a:p>
              <a:endParaRPr lang="hr-HR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74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7259300" y="-1699554"/>
            <a:ext cx="3086100" cy="3086100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C8BC"/>
            </a:solidFill>
          </p:spPr>
          <p:txBody>
            <a:bodyPr/>
            <a:lstStyle/>
            <a:p>
              <a:endParaRPr lang="hr-HR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74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7017281" y="9020981"/>
            <a:ext cx="3086100" cy="3086100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C8BC"/>
            </a:solidFill>
          </p:spPr>
          <p:txBody>
            <a:bodyPr/>
            <a:lstStyle/>
            <a:p>
              <a:endParaRPr lang="hr-HR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74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-1543050" y="9020981"/>
            <a:ext cx="3086100" cy="3086100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C8BC"/>
            </a:solidFill>
          </p:spPr>
          <p:txBody>
            <a:bodyPr/>
            <a:lstStyle/>
            <a:p>
              <a:endParaRPr lang="hr-HR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74"/>
                </a:lnSpc>
              </a:pPr>
              <a:endParaRPr/>
            </a:p>
          </p:txBody>
        </p:sp>
      </p:grpSp>
      <p:sp>
        <p:nvSpPr>
          <p:cNvPr id="17" name="Freeform 17" descr="preencoded.png"/>
          <p:cNvSpPr/>
          <p:nvPr/>
        </p:nvSpPr>
        <p:spPr>
          <a:xfrm>
            <a:off x="4622473" y="6915085"/>
            <a:ext cx="9043053" cy="2694244"/>
          </a:xfrm>
          <a:custGeom>
            <a:avLst/>
            <a:gdLst/>
            <a:ahLst/>
            <a:cxnLst/>
            <a:rect l="l" t="t" r="r" b="b"/>
            <a:pathLst>
              <a:path w="9043053" h="2694244">
                <a:moveTo>
                  <a:pt x="0" y="0"/>
                </a:moveTo>
                <a:lnTo>
                  <a:pt x="9043054" y="0"/>
                </a:lnTo>
                <a:lnTo>
                  <a:pt x="9043054" y="2694244"/>
                </a:lnTo>
                <a:lnTo>
                  <a:pt x="0" y="26942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hr-HR"/>
          </a:p>
        </p:txBody>
      </p:sp>
      <p:sp>
        <p:nvSpPr>
          <p:cNvPr id="18" name="Freeform 18" descr="preencoded.png"/>
          <p:cNvSpPr/>
          <p:nvPr/>
        </p:nvSpPr>
        <p:spPr>
          <a:xfrm>
            <a:off x="4622473" y="3909523"/>
            <a:ext cx="9043053" cy="2697977"/>
          </a:xfrm>
          <a:custGeom>
            <a:avLst/>
            <a:gdLst/>
            <a:ahLst/>
            <a:cxnLst/>
            <a:rect l="l" t="t" r="r" b="b"/>
            <a:pathLst>
              <a:path w="9043053" h="2697977">
                <a:moveTo>
                  <a:pt x="0" y="0"/>
                </a:moveTo>
                <a:lnTo>
                  <a:pt x="9043054" y="0"/>
                </a:lnTo>
                <a:lnTo>
                  <a:pt x="9043054" y="2697977"/>
                </a:lnTo>
                <a:lnTo>
                  <a:pt x="0" y="269797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hr-HR"/>
          </a:p>
        </p:txBody>
      </p:sp>
      <p:grpSp>
        <p:nvGrpSpPr>
          <p:cNvPr id="19" name="Group 19"/>
          <p:cNvGrpSpPr/>
          <p:nvPr/>
        </p:nvGrpSpPr>
        <p:grpSpPr>
          <a:xfrm>
            <a:off x="1528762" y="2893523"/>
            <a:ext cx="7172326" cy="667817"/>
            <a:chOff x="0" y="0"/>
            <a:chExt cx="9563101" cy="890422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9563102" cy="890422"/>
            </a:xfrm>
            <a:custGeom>
              <a:avLst/>
              <a:gdLst/>
              <a:ahLst/>
              <a:cxnLst/>
              <a:rect l="l" t="t" r="r" b="b"/>
              <a:pathLst>
                <a:path w="9563102" h="890422">
                  <a:moveTo>
                    <a:pt x="0" y="0"/>
                  </a:moveTo>
                  <a:lnTo>
                    <a:pt x="9563102" y="0"/>
                  </a:lnTo>
                  <a:lnTo>
                    <a:pt x="9563102" y="890422"/>
                  </a:lnTo>
                  <a:lnTo>
                    <a:pt x="0" y="89042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hr-HR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57150"/>
              <a:ext cx="9563101" cy="947572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651510" lvl="1" indent="-325755" algn="l">
                <a:lnSpc>
                  <a:spcPts val="3564"/>
                </a:lnSpc>
                <a:buFont typeface="Arial"/>
                <a:buChar char="•"/>
              </a:pPr>
              <a:r>
                <a:rPr lang="en-US" sz="2700" spc="102">
                  <a:solidFill>
                    <a:srgbClr val="F9E2CF"/>
                  </a:solidFill>
                  <a:latin typeface="Poppins"/>
                  <a:ea typeface="Poppins"/>
                  <a:cs typeface="Poppins"/>
                  <a:sym typeface="Poppins"/>
                </a:rPr>
                <a:t>primjer uspješno prepoznatih lezija:​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45F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0594137">
            <a:off x="1660941" y="1344474"/>
            <a:ext cx="14966118" cy="7726450"/>
            <a:chOff x="0" y="0"/>
            <a:chExt cx="6174637" cy="3187735"/>
          </a:xfrm>
        </p:grpSpPr>
        <p:sp>
          <p:nvSpPr>
            <p:cNvPr id="3" name="Freeform 3"/>
            <p:cNvSpPr/>
            <p:nvPr/>
          </p:nvSpPr>
          <p:spPr>
            <a:xfrm>
              <a:off x="0" y="-1270"/>
              <a:ext cx="6175907" cy="3186465"/>
            </a:xfrm>
            <a:custGeom>
              <a:avLst/>
              <a:gdLst/>
              <a:ahLst/>
              <a:cxnLst/>
              <a:rect l="l" t="t" r="r" b="b"/>
              <a:pathLst>
                <a:path w="6175907" h="3186465">
                  <a:moveTo>
                    <a:pt x="6164477" y="27940"/>
                  </a:moveTo>
                  <a:cubicBezTo>
                    <a:pt x="6155587" y="24130"/>
                    <a:pt x="6146697" y="21590"/>
                    <a:pt x="6137807" y="21590"/>
                  </a:cubicBezTo>
                  <a:cubicBezTo>
                    <a:pt x="6111137" y="20320"/>
                    <a:pt x="6020127" y="20320"/>
                    <a:pt x="5917928" y="17780"/>
                  </a:cubicBezTo>
                  <a:cubicBezTo>
                    <a:pt x="5684330" y="12700"/>
                    <a:pt x="5455598" y="6350"/>
                    <a:pt x="5222000" y="3810"/>
                  </a:cubicBezTo>
                  <a:cubicBezTo>
                    <a:pt x="5032202" y="1270"/>
                    <a:pt x="4847270" y="3810"/>
                    <a:pt x="4657472" y="2540"/>
                  </a:cubicBezTo>
                  <a:cubicBezTo>
                    <a:pt x="4574739" y="2540"/>
                    <a:pt x="4492006" y="0"/>
                    <a:pt x="4409273" y="2540"/>
                  </a:cubicBezTo>
                  <a:cubicBezTo>
                    <a:pt x="4209742" y="10160"/>
                    <a:pt x="4010210" y="11430"/>
                    <a:pt x="3805812" y="8890"/>
                  </a:cubicBezTo>
                  <a:cubicBezTo>
                    <a:pt x="3703613" y="7620"/>
                    <a:pt x="3601414" y="7620"/>
                    <a:pt x="3499214" y="7620"/>
                  </a:cubicBezTo>
                  <a:cubicBezTo>
                    <a:pt x="3314283" y="7620"/>
                    <a:pt x="3129351" y="7620"/>
                    <a:pt x="2944419" y="6350"/>
                  </a:cubicBezTo>
                  <a:cubicBezTo>
                    <a:pt x="2749754" y="5080"/>
                    <a:pt x="832303" y="2540"/>
                    <a:pt x="642505" y="1270"/>
                  </a:cubicBezTo>
                  <a:cubicBezTo>
                    <a:pt x="486773" y="0"/>
                    <a:pt x="335907" y="1270"/>
                    <a:pt x="180175" y="1270"/>
                  </a:cubicBezTo>
                  <a:cubicBezTo>
                    <a:pt x="73109" y="1270"/>
                    <a:pt x="33020" y="3810"/>
                    <a:pt x="5080" y="5080"/>
                  </a:cubicBezTo>
                  <a:cubicBezTo>
                    <a:pt x="3810" y="5080"/>
                    <a:pt x="2540" y="7620"/>
                    <a:pt x="0" y="8890"/>
                  </a:cubicBezTo>
                  <a:cubicBezTo>
                    <a:pt x="1270" y="21590"/>
                    <a:pt x="3810" y="34290"/>
                    <a:pt x="5080" y="46990"/>
                  </a:cubicBezTo>
                  <a:cubicBezTo>
                    <a:pt x="15240" y="166995"/>
                    <a:pt x="16510" y="307162"/>
                    <a:pt x="17780" y="444869"/>
                  </a:cubicBezTo>
                  <a:cubicBezTo>
                    <a:pt x="19050" y="585035"/>
                    <a:pt x="17780" y="725201"/>
                    <a:pt x="16510" y="867827"/>
                  </a:cubicBezTo>
                  <a:cubicBezTo>
                    <a:pt x="15240" y="1012911"/>
                    <a:pt x="2540" y="2535067"/>
                    <a:pt x="2540" y="2680152"/>
                  </a:cubicBezTo>
                  <a:cubicBezTo>
                    <a:pt x="2540" y="2822777"/>
                    <a:pt x="1270" y="2965402"/>
                    <a:pt x="0" y="3108028"/>
                  </a:cubicBezTo>
                  <a:cubicBezTo>
                    <a:pt x="0" y="3131855"/>
                    <a:pt x="3810" y="3142015"/>
                    <a:pt x="15240" y="3147095"/>
                  </a:cubicBezTo>
                  <a:cubicBezTo>
                    <a:pt x="22860" y="3150905"/>
                    <a:pt x="31750" y="3153445"/>
                    <a:pt x="40640" y="3154715"/>
                  </a:cubicBezTo>
                  <a:cubicBezTo>
                    <a:pt x="175308" y="3159795"/>
                    <a:pt x="360240" y="3163605"/>
                    <a:pt x="545172" y="3168685"/>
                  </a:cubicBezTo>
                  <a:cubicBezTo>
                    <a:pt x="647371" y="3171225"/>
                    <a:pt x="749570" y="3176305"/>
                    <a:pt x="851770" y="3177575"/>
                  </a:cubicBezTo>
                  <a:cubicBezTo>
                    <a:pt x="1022101" y="3180115"/>
                    <a:pt x="2920086" y="3181385"/>
                    <a:pt x="3090418" y="3182655"/>
                  </a:cubicBezTo>
                  <a:cubicBezTo>
                    <a:pt x="3114751" y="3182655"/>
                    <a:pt x="3139084" y="3182655"/>
                    <a:pt x="3163417" y="3182655"/>
                  </a:cubicBezTo>
                  <a:cubicBezTo>
                    <a:pt x="3280216" y="3182655"/>
                    <a:pt x="3401882" y="3181385"/>
                    <a:pt x="3518681" y="3181385"/>
                  </a:cubicBezTo>
                  <a:cubicBezTo>
                    <a:pt x="3654946" y="3181385"/>
                    <a:pt x="3786345" y="3182655"/>
                    <a:pt x="3922611" y="3182655"/>
                  </a:cubicBezTo>
                  <a:cubicBezTo>
                    <a:pt x="4122142" y="3182655"/>
                    <a:pt x="4326541" y="3182655"/>
                    <a:pt x="4526073" y="3182655"/>
                  </a:cubicBezTo>
                  <a:cubicBezTo>
                    <a:pt x="4711004" y="3182655"/>
                    <a:pt x="4895936" y="3183925"/>
                    <a:pt x="5080868" y="3185195"/>
                  </a:cubicBezTo>
                  <a:cubicBezTo>
                    <a:pt x="5163600" y="3185195"/>
                    <a:pt x="5251200" y="3186465"/>
                    <a:pt x="5333933" y="3186465"/>
                  </a:cubicBezTo>
                  <a:cubicBezTo>
                    <a:pt x="5601597" y="3185195"/>
                    <a:pt x="5864395" y="3178845"/>
                    <a:pt x="6114947" y="3178845"/>
                  </a:cubicBezTo>
                  <a:cubicBezTo>
                    <a:pt x="6118757" y="3178845"/>
                    <a:pt x="6123837" y="3176305"/>
                    <a:pt x="6127647" y="3173765"/>
                  </a:cubicBezTo>
                  <a:cubicBezTo>
                    <a:pt x="6132727" y="3169955"/>
                    <a:pt x="6135267" y="3163605"/>
                    <a:pt x="6137807" y="3161065"/>
                  </a:cubicBezTo>
                  <a:cubicBezTo>
                    <a:pt x="6139077" y="3090814"/>
                    <a:pt x="6140347" y="2987534"/>
                    <a:pt x="6141617" y="2884253"/>
                  </a:cubicBezTo>
                  <a:cubicBezTo>
                    <a:pt x="6142887" y="2724415"/>
                    <a:pt x="6153047" y="1189963"/>
                    <a:pt x="6154317" y="1030124"/>
                  </a:cubicBezTo>
                  <a:cubicBezTo>
                    <a:pt x="6154317" y="934221"/>
                    <a:pt x="6155587" y="838318"/>
                    <a:pt x="6156857" y="742415"/>
                  </a:cubicBezTo>
                  <a:cubicBezTo>
                    <a:pt x="6158127" y="639134"/>
                    <a:pt x="6159397" y="535854"/>
                    <a:pt x="6161937" y="432574"/>
                  </a:cubicBezTo>
                  <a:cubicBezTo>
                    <a:pt x="6163207" y="371097"/>
                    <a:pt x="6163207" y="307162"/>
                    <a:pt x="6168287" y="245685"/>
                  </a:cubicBezTo>
                  <a:cubicBezTo>
                    <a:pt x="6173367" y="171913"/>
                    <a:pt x="6175907" y="100601"/>
                    <a:pt x="6174637" y="44450"/>
                  </a:cubicBezTo>
                  <a:cubicBezTo>
                    <a:pt x="6174637" y="38100"/>
                    <a:pt x="6170827" y="30480"/>
                    <a:pt x="6164477" y="27940"/>
                  </a:cubicBezTo>
                  <a:close/>
                </a:path>
              </a:pathLst>
            </a:custGeom>
            <a:solidFill>
              <a:srgbClr val="FFC7BB"/>
            </a:solidFill>
          </p:spPr>
          <p:txBody>
            <a:bodyPr/>
            <a:lstStyle/>
            <a:p>
              <a:endParaRPr lang="hr-HR"/>
            </a:p>
          </p:txBody>
        </p:sp>
      </p:grpSp>
      <p:grpSp>
        <p:nvGrpSpPr>
          <p:cNvPr id="4" name="Group 4"/>
          <p:cNvGrpSpPr/>
          <p:nvPr/>
        </p:nvGrpSpPr>
        <p:grpSpPr>
          <a:xfrm rot="-10800000">
            <a:off x="1443150" y="885345"/>
            <a:ext cx="14953734" cy="7726450"/>
            <a:chOff x="0" y="0"/>
            <a:chExt cx="6169528" cy="3187735"/>
          </a:xfrm>
        </p:grpSpPr>
        <p:sp>
          <p:nvSpPr>
            <p:cNvPr id="5" name="Freeform 5"/>
            <p:cNvSpPr/>
            <p:nvPr/>
          </p:nvSpPr>
          <p:spPr>
            <a:xfrm>
              <a:off x="0" y="-1270"/>
              <a:ext cx="6170798" cy="3186465"/>
            </a:xfrm>
            <a:custGeom>
              <a:avLst/>
              <a:gdLst/>
              <a:ahLst/>
              <a:cxnLst/>
              <a:rect l="l" t="t" r="r" b="b"/>
              <a:pathLst>
                <a:path w="6170798" h="3186465">
                  <a:moveTo>
                    <a:pt x="6159368" y="27940"/>
                  </a:moveTo>
                  <a:cubicBezTo>
                    <a:pt x="6150478" y="24130"/>
                    <a:pt x="6141588" y="21590"/>
                    <a:pt x="6132698" y="21590"/>
                  </a:cubicBezTo>
                  <a:cubicBezTo>
                    <a:pt x="6106028" y="20320"/>
                    <a:pt x="6015093" y="20320"/>
                    <a:pt x="5912980" y="17780"/>
                  </a:cubicBezTo>
                  <a:cubicBezTo>
                    <a:pt x="5679579" y="12700"/>
                    <a:pt x="5451041" y="6350"/>
                    <a:pt x="5217640" y="3810"/>
                  </a:cubicBezTo>
                  <a:cubicBezTo>
                    <a:pt x="5028002" y="1270"/>
                    <a:pt x="4843226" y="3810"/>
                    <a:pt x="4653588" y="2540"/>
                  </a:cubicBezTo>
                  <a:cubicBezTo>
                    <a:pt x="4570925" y="2540"/>
                    <a:pt x="4488262" y="0"/>
                    <a:pt x="4405599" y="2540"/>
                  </a:cubicBezTo>
                  <a:cubicBezTo>
                    <a:pt x="4206236" y="10160"/>
                    <a:pt x="4006873" y="11430"/>
                    <a:pt x="3802648" y="8890"/>
                  </a:cubicBezTo>
                  <a:cubicBezTo>
                    <a:pt x="3700535" y="7620"/>
                    <a:pt x="3598421" y="7620"/>
                    <a:pt x="3496309" y="7620"/>
                  </a:cubicBezTo>
                  <a:cubicBezTo>
                    <a:pt x="3311533" y="7620"/>
                    <a:pt x="3126758" y="7620"/>
                    <a:pt x="2941982" y="6350"/>
                  </a:cubicBezTo>
                  <a:cubicBezTo>
                    <a:pt x="2747481" y="5080"/>
                    <a:pt x="831650" y="2540"/>
                    <a:pt x="642012" y="1270"/>
                  </a:cubicBezTo>
                  <a:cubicBezTo>
                    <a:pt x="486411" y="0"/>
                    <a:pt x="335673" y="1270"/>
                    <a:pt x="180072" y="1270"/>
                  </a:cubicBezTo>
                  <a:cubicBezTo>
                    <a:pt x="73097" y="1270"/>
                    <a:pt x="33020" y="3810"/>
                    <a:pt x="5080" y="5080"/>
                  </a:cubicBezTo>
                  <a:cubicBezTo>
                    <a:pt x="3810" y="5080"/>
                    <a:pt x="2540" y="7620"/>
                    <a:pt x="0" y="8890"/>
                  </a:cubicBezTo>
                  <a:cubicBezTo>
                    <a:pt x="1270" y="21590"/>
                    <a:pt x="3810" y="34290"/>
                    <a:pt x="5080" y="46990"/>
                  </a:cubicBezTo>
                  <a:cubicBezTo>
                    <a:pt x="15240" y="166995"/>
                    <a:pt x="16510" y="307162"/>
                    <a:pt x="17780" y="444869"/>
                  </a:cubicBezTo>
                  <a:cubicBezTo>
                    <a:pt x="19050" y="585035"/>
                    <a:pt x="17780" y="725201"/>
                    <a:pt x="16510" y="867827"/>
                  </a:cubicBezTo>
                  <a:cubicBezTo>
                    <a:pt x="15240" y="1012911"/>
                    <a:pt x="2540" y="2535067"/>
                    <a:pt x="2540" y="2680152"/>
                  </a:cubicBezTo>
                  <a:cubicBezTo>
                    <a:pt x="2540" y="2822777"/>
                    <a:pt x="1270" y="2965402"/>
                    <a:pt x="0" y="3108028"/>
                  </a:cubicBezTo>
                  <a:cubicBezTo>
                    <a:pt x="0" y="3131855"/>
                    <a:pt x="3810" y="3142015"/>
                    <a:pt x="15240" y="3147095"/>
                  </a:cubicBezTo>
                  <a:cubicBezTo>
                    <a:pt x="22860" y="3150905"/>
                    <a:pt x="31750" y="3153445"/>
                    <a:pt x="40640" y="3154715"/>
                  </a:cubicBezTo>
                  <a:cubicBezTo>
                    <a:pt x="175210" y="3159795"/>
                    <a:pt x="359985" y="3163605"/>
                    <a:pt x="544761" y="3168685"/>
                  </a:cubicBezTo>
                  <a:cubicBezTo>
                    <a:pt x="646874" y="3171225"/>
                    <a:pt x="748987" y="3176305"/>
                    <a:pt x="851100" y="3177575"/>
                  </a:cubicBezTo>
                  <a:cubicBezTo>
                    <a:pt x="1021288" y="3180115"/>
                    <a:pt x="2917669" y="3181385"/>
                    <a:pt x="3087857" y="3182655"/>
                  </a:cubicBezTo>
                  <a:cubicBezTo>
                    <a:pt x="3112170" y="3182655"/>
                    <a:pt x="3136483" y="3182655"/>
                    <a:pt x="3160795" y="3182655"/>
                  </a:cubicBezTo>
                  <a:cubicBezTo>
                    <a:pt x="3277496" y="3182655"/>
                    <a:pt x="3399058" y="3181385"/>
                    <a:pt x="3515759" y="3181385"/>
                  </a:cubicBezTo>
                  <a:cubicBezTo>
                    <a:pt x="3651909" y="3181385"/>
                    <a:pt x="3783197" y="3182655"/>
                    <a:pt x="3919348" y="3182655"/>
                  </a:cubicBezTo>
                  <a:cubicBezTo>
                    <a:pt x="4118711" y="3182655"/>
                    <a:pt x="4322937" y="3182655"/>
                    <a:pt x="4522300" y="3182655"/>
                  </a:cubicBezTo>
                  <a:cubicBezTo>
                    <a:pt x="4707075" y="3182655"/>
                    <a:pt x="4891851" y="3183925"/>
                    <a:pt x="5076627" y="3185195"/>
                  </a:cubicBezTo>
                  <a:cubicBezTo>
                    <a:pt x="5159289" y="3185195"/>
                    <a:pt x="5246815" y="3186465"/>
                    <a:pt x="5329477" y="3186465"/>
                  </a:cubicBezTo>
                  <a:cubicBezTo>
                    <a:pt x="5596916" y="3185195"/>
                    <a:pt x="5859492" y="3178845"/>
                    <a:pt x="6109838" y="3178845"/>
                  </a:cubicBezTo>
                  <a:cubicBezTo>
                    <a:pt x="6113648" y="3178845"/>
                    <a:pt x="6118728" y="3176305"/>
                    <a:pt x="6122538" y="3173765"/>
                  </a:cubicBezTo>
                  <a:cubicBezTo>
                    <a:pt x="6127618" y="3169955"/>
                    <a:pt x="6130158" y="3163605"/>
                    <a:pt x="6132698" y="3161065"/>
                  </a:cubicBezTo>
                  <a:cubicBezTo>
                    <a:pt x="6133968" y="3090814"/>
                    <a:pt x="6135238" y="2987534"/>
                    <a:pt x="6136508" y="2884253"/>
                  </a:cubicBezTo>
                  <a:cubicBezTo>
                    <a:pt x="6137778" y="2724415"/>
                    <a:pt x="6147938" y="1189963"/>
                    <a:pt x="6149208" y="1030124"/>
                  </a:cubicBezTo>
                  <a:cubicBezTo>
                    <a:pt x="6149208" y="934221"/>
                    <a:pt x="6150478" y="838318"/>
                    <a:pt x="6151748" y="742415"/>
                  </a:cubicBezTo>
                  <a:cubicBezTo>
                    <a:pt x="6153018" y="639134"/>
                    <a:pt x="6154288" y="535854"/>
                    <a:pt x="6156828" y="432574"/>
                  </a:cubicBezTo>
                  <a:cubicBezTo>
                    <a:pt x="6158098" y="371097"/>
                    <a:pt x="6158098" y="307162"/>
                    <a:pt x="6163178" y="245685"/>
                  </a:cubicBezTo>
                  <a:cubicBezTo>
                    <a:pt x="6168258" y="171913"/>
                    <a:pt x="6170798" y="100601"/>
                    <a:pt x="6169528" y="44450"/>
                  </a:cubicBezTo>
                  <a:cubicBezTo>
                    <a:pt x="6169528" y="38100"/>
                    <a:pt x="6165718" y="30480"/>
                    <a:pt x="6159368" y="27940"/>
                  </a:cubicBezTo>
                  <a:close/>
                </a:path>
              </a:pathLst>
            </a:custGeom>
            <a:solidFill>
              <a:srgbClr val="3C476A"/>
            </a:solidFill>
          </p:spPr>
          <p:txBody>
            <a:bodyPr/>
            <a:lstStyle/>
            <a:p>
              <a:endParaRPr lang="hr-HR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8713921" y="558142"/>
            <a:ext cx="690833" cy="690833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C7BB"/>
            </a:solidFill>
          </p:spPr>
          <p:txBody>
            <a:bodyPr/>
            <a:lstStyle/>
            <a:p>
              <a:endParaRPr lang="hr-HR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5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3971066" y="3413927"/>
            <a:ext cx="10773881" cy="1334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2930" lvl="1" indent="-291465" algn="l">
              <a:lnSpc>
                <a:spcPts val="3456"/>
              </a:lnSpc>
              <a:buFont typeface="Arial"/>
              <a:buChar char="•"/>
            </a:pPr>
            <a:r>
              <a:rPr lang="en-US" sz="2700" spc="102">
                <a:solidFill>
                  <a:srgbClr val="F9E2CF"/>
                </a:solidFill>
                <a:latin typeface="Poppins"/>
                <a:ea typeface="Poppins"/>
                <a:cs typeface="Poppins"/>
                <a:sym typeface="Poppins"/>
              </a:rPr>
              <a:t>Os</a:t>
            </a:r>
            <a:r>
              <a:rPr lang="en-US" sz="2700" u="none" strike="noStrike" spc="102">
                <a:solidFill>
                  <a:srgbClr val="F9E2CF"/>
                </a:solidFill>
                <a:latin typeface="Poppins"/>
                <a:ea typeface="Poppins"/>
                <a:cs typeface="Poppins"/>
                <a:sym typeface="Poppins"/>
              </a:rPr>
              <a:t>ijek, Fakultet primijenjene matematike i informatike</a:t>
            </a:r>
          </a:p>
          <a:p>
            <a:pPr algn="l">
              <a:lnSpc>
                <a:spcPts val="3456"/>
              </a:lnSpc>
            </a:pPr>
            <a:endParaRPr lang="en-US" sz="2700" u="none" strike="noStrike" spc="102">
              <a:solidFill>
                <a:srgbClr val="F9E2C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582930" lvl="1" indent="-291465" algn="l">
              <a:lnSpc>
                <a:spcPts val="3456"/>
              </a:lnSpc>
              <a:buFont typeface="Arial"/>
              <a:buChar char="•"/>
            </a:pPr>
            <a:r>
              <a:rPr lang="en-US" sz="2700" u="none" strike="noStrike" spc="102">
                <a:solidFill>
                  <a:srgbClr val="F9E2CF"/>
                </a:solidFill>
                <a:latin typeface="Poppins"/>
                <a:ea typeface="Poppins"/>
                <a:cs typeface="Poppins"/>
                <a:sym typeface="Poppins"/>
              </a:rPr>
              <a:t>3. godina smjera Matematika i računarstvo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590153" y="1497675"/>
            <a:ext cx="2659729" cy="13197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206"/>
              </a:lnSpc>
              <a:spcBef>
                <a:spcPct val="0"/>
              </a:spcBef>
            </a:pPr>
            <a:r>
              <a:rPr lang="en-US" sz="7290" b="1" spc="43">
                <a:solidFill>
                  <a:srgbClr val="F9E2CF"/>
                </a:solidFill>
                <a:latin typeface="Poppins Bold"/>
                <a:ea typeface="Poppins Bold"/>
                <a:cs typeface="Poppins Bold"/>
                <a:sym typeface="Poppins Bold"/>
              </a:rPr>
              <a:t>Ekipa</a:t>
            </a:r>
          </a:p>
        </p:txBody>
      </p:sp>
      <p:sp>
        <p:nvSpPr>
          <p:cNvPr id="11" name="Freeform 11"/>
          <p:cNvSpPr/>
          <p:nvPr/>
        </p:nvSpPr>
        <p:spPr>
          <a:xfrm>
            <a:off x="5056321" y="5662195"/>
            <a:ext cx="7315200" cy="2359152"/>
          </a:xfrm>
          <a:custGeom>
            <a:avLst/>
            <a:gdLst/>
            <a:ahLst/>
            <a:cxnLst/>
            <a:rect l="l" t="t" r="r" b="b"/>
            <a:pathLst>
              <a:path w="7315200" h="2359152">
                <a:moveTo>
                  <a:pt x="0" y="0"/>
                </a:moveTo>
                <a:lnTo>
                  <a:pt x="7315200" y="0"/>
                </a:lnTo>
                <a:lnTo>
                  <a:pt x="7315200" y="2359152"/>
                </a:lnTo>
                <a:lnTo>
                  <a:pt x="0" y="23591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r-HR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C47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114925" y="975186"/>
            <a:ext cx="8058150" cy="1792148"/>
            <a:chOff x="0" y="0"/>
            <a:chExt cx="10744200" cy="238953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744200" cy="2389531"/>
            </a:xfrm>
            <a:custGeom>
              <a:avLst/>
              <a:gdLst/>
              <a:ahLst/>
              <a:cxnLst/>
              <a:rect l="l" t="t" r="r" b="b"/>
              <a:pathLst>
                <a:path w="10744200" h="2389531">
                  <a:moveTo>
                    <a:pt x="0" y="0"/>
                  </a:moveTo>
                  <a:lnTo>
                    <a:pt x="10744200" y="0"/>
                  </a:lnTo>
                  <a:lnTo>
                    <a:pt x="10744200" y="2389531"/>
                  </a:lnTo>
                  <a:lnTo>
                    <a:pt x="0" y="238953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hr-H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66675"/>
              <a:ext cx="10744200" cy="245620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8640"/>
                </a:lnSpc>
              </a:pPr>
              <a:r>
                <a:rPr lang="en-US" sz="7200" b="1" spc="43">
                  <a:solidFill>
                    <a:srgbClr val="F9E2C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Izrezivanje lezije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2081100" y="-1543050"/>
            <a:ext cx="3086100" cy="3086100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C8BC"/>
            </a:solidFill>
          </p:spPr>
          <p:txBody>
            <a:bodyPr/>
            <a:lstStyle/>
            <a:p>
              <a:endParaRPr lang="hr-HR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74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7259300" y="-1699554"/>
            <a:ext cx="3086100" cy="3086100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C8BC"/>
            </a:solidFill>
          </p:spPr>
          <p:txBody>
            <a:bodyPr/>
            <a:lstStyle/>
            <a:p>
              <a:endParaRPr lang="hr-HR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74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7017281" y="9020981"/>
            <a:ext cx="3086100" cy="3086100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C8BC"/>
            </a:solidFill>
          </p:spPr>
          <p:txBody>
            <a:bodyPr/>
            <a:lstStyle/>
            <a:p>
              <a:endParaRPr lang="hr-HR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74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-1543050" y="9020981"/>
            <a:ext cx="3086100" cy="3086100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C8BC"/>
            </a:solidFill>
          </p:spPr>
          <p:txBody>
            <a:bodyPr/>
            <a:lstStyle/>
            <a:p>
              <a:endParaRPr lang="hr-HR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74"/>
                </a:lnSpc>
              </a:pPr>
              <a:endParaRPr/>
            </a:p>
          </p:txBody>
        </p:sp>
      </p:grpSp>
      <p:sp>
        <p:nvSpPr>
          <p:cNvPr id="17" name="Freeform 17" descr="preencoded.png"/>
          <p:cNvSpPr/>
          <p:nvPr/>
        </p:nvSpPr>
        <p:spPr>
          <a:xfrm>
            <a:off x="3495676" y="4638676"/>
            <a:ext cx="11296650" cy="3371850"/>
          </a:xfrm>
          <a:custGeom>
            <a:avLst/>
            <a:gdLst/>
            <a:ahLst/>
            <a:cxnLst/>
            <a:rect l="l" t="t" r="r" b="b"/>
            <a:pathLst>
              <a:path w="11296650" h="3371850">
                <a:moveTo>
                  <a:pt x="0" y="0"/>
                </a:moveTo>
                <a:lnTo>
                  <a:pt x="11296650" y="0"/>
                </a:lnTo>
                <a:lnTo>
                  <a:pt x="11296650" y="3371850"/>
                </a:lnTo>
                <a:lnTo>
                  <a:pt x="0" y="33718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hr-HR"/>
          </a:p>
        </p:txBody>
      </p:sp>
      <p:grpSp>
        <p:nvGrpSpPr>
          <p:cNvPr id="18" name="Group 18"/>
          <p:cNvGrpSpPr/>
          <p:nvPr/>
        </p:nvGrpSpPr>
        <p:grpSpPr>
          <a:xfrm>
            <a:off x="1533525" y="3156434"/>
            <a:ext cx="9345911" cy="667817"/>
            <a:chOff x="0" y="0"/>
            <a:chExt cx="12461214" cy="890422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2461214" cy="890422"/>
            </a:xfrm>
            <a:custGeom>
              <a:avLst/>
              <a:gdLst/>
              <a:ahLst/>
              <a:cxnLst/>
              <a:rect l="l" t="t" r="r" b="b"/>
              <a:pathLst>
                <a:path w="12461214" h="890422">
                  <a:moveTo>
                    <a:pt x="0" y="0"/>
                  </a:moveTo>
                  <a:lnTo>
                    <a:pt x="12461214" y="0"/>
                  </a:lnTo>
                  <a:lnTo>
                    <a:pt x="12461214" y="890422"/>
                  </a:lnTo>
                  <a:lnTo>
                    <a:pt x="0" y="89042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hr-HR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57150"/>
              <a:ext cx="12461214" cy="947572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651510" lvl="1" indent="-325755" algn="l">
                <a:lnSpc>
                  <a:spcPts val="3564"/>
                </a:lnSpc>
                <a:buFont typeface="Arial"/>
                <a:buChar char="•"/>
              </a:pPr>
              <a:r>
                <a:rPr lang="en-US" sz="2700" spc="102">
                  <a:solidFill>
                    <a:srgbClr val="F9E2CF"/>
                  </a:solidFill>
                  <a:latin typeface="Poppins"/>
                  <a:ea typeface="Poppins"/>
                  <a:cs typeface="Poppins"/>
                  <a:sym typeface="Poppins"/>
                </a:rPr>
                <a:t>primjer djelomično prepoznatih lezija:​</a:t>
              </a:r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C47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114925" y="1028700"/>
            <a:ext cx="8058150" cy="1792148"/>
            <a:chOff x="0" y="0"/>
            <a:chExt cx="10744200" cy="238953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744200" cy="2389531"/>
            </a:xfrm>
            <a:custGeom>
              <a:avLst/>
              <a:gdLst/>
              <a:ahLst/>
              <a:cxnLst/>
              <a:rect l="l" t="t" r="r" b="b"/>
              <a:pathLst>
                <a:path w="10744200" h="2389531">
                  <a:moveTo>
                    <a:pt x="0" y="0"/>
                  </a:moveTo>
                  <a:lnTo>
                    <a:pt x="10744200" y="0"/>
                  </a:lnTo>
                  <a:lnTo>
                    <a:pt x="10744200" y="2389531"/>
                  </a:lnTo>
                  <a:lnTo>
                    <a:pt x="0" y="238953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hr-H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66675"/>
              <a:ext cx="10744200" cy="245620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8640"/>
                </a:lnSpc>
              </a:pPr>
              <a:r>
                <a:rPr lang="en-US" sz="7200" b="1" spc="43">
                  <a:solidFill>
                    <a:srgbClr val="F9E2C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Izrezivanje lezije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2081100" y="-1543050"/>
            <a:ext cx="3086100" cy="3086100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C8BC"/>
            </a:solidFill>
          </p:spPr>
          <p:txBody>
            <a:bodyPr/>
            <a:lstStyle/>
            <a:p>
              <a:endParaRPr lang="hr-HR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74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7259300" y="-1699554"/>
            <a:ext cx="3086100" cy="3086100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C8BC"/>
            </a:solidFill>
          </p:spPr>
          <p:txBody>
            <a:bodyPr/>
            <a:lstStyle/>
            <a:p>
              <a:endParaRPr lang="hr-HR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74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7017281" y="9020981"/>
            <a:ext cx="3086100" cy="3086100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C8BC"/>
            </a:solidFill>
          </p:spPr>
          <p:txBody>
            <a:bodyPr/>
            <a:lstStyle/>
            <a:p>
              <a:endParaRPr lang="hr-HR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74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-1543050" y="9020981"/>
            <a:ext cx="3086100" cy="3086100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C8BC"/>
            </a:solidFill>
          </p:spPr>
          <p:txBody>
            <a:bodyPr/>
            <a:lstStyle/>
            <a:p>
              <a:endParaRPr lang="hr-HR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74"/>
                </a:lnSpc>
              </a:pPr>
              <a:endParaRPr/>
            </a:p>
          </p:txBody>
        </p:sp>
      </p:grpSp>
      <p:sp>
        <p:nvSpPr>
          <p:cNvPr id="17" name="Freeform 17" descr="preencoded.png"/>
          <p:cNvSpPr/>
          <p:nvPr/>
        </p:nvSpPr>
        <p:spPr>
          <a:xfrm>
            <a:off x="3276600" y="4572000"/>
            <a:ext cx="11725276" cy="3505200"/>
          </a:xfrm>
          <a:custGeom>
            <a:avLst/>
            <a:gdLst/>
            <a:ahLst/>
            <a:cxnLst/>
            <a:rect l="l" t="t" r="r" b="b"/>
            <a:pathLst>
              <a:path w="11725276" h="3505200">
                <a:moveTo>
                  <a:pt x="0" y="0"/>
                </a:moveTo>
                <a:lnTo>
                  <a:pt x="11725276" y="0"/>
                </a:lnTo>
                <a:lnTo>
                  <a:pt x="11725276" y="3505200"/>
                </a:lnTo>
                <a:lnTo>
                  <a:pt x="0" y="35052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hr-HR"/>
          </a:p>
        </p:txBody>
      </p:sp>
      <p:grpSp>
        <p:nvGrpSpPr>
          <p:cNvPr id="18" name="Group 18"/>
          <p:cNvGrpSpPr/>
          <p:nvPr/>
        </p:nvGrpSpPr>
        <p:grpSpPr>
          <a:xfrm>
            <a:off x="1562100" y="3000263"/>
            <a:ext cx="9387870" cy="667817"/>
            <a:chOff x="0" y="0"/>
            <a:chExt cx="12517160" cy="890422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2517160" cy="890422"/>
            </a:xfrm>
            <a:custGeom>
              <a:avLst/>
              <a:gdLst/>
              <a:ahLst/>
              <a:cxnLst/>
              <a:rect l="l" t="t" r="r" b="b"/>
              <a:pathLst>
                <a:path w="12517160" h="890422">
                  <a:moveTo>
                    <a:pt x="0" y="0"/>
                  </a:moveTo>
                  <a:lnTo>
                    <a:pt x="12517160" y="0"/>
                  </a:lnTo>
                  <a:lnTo>
                    <a:pt x="12517160" y="890422"/>
                  </a:lnTo>
                  <a:lnTo>
                    <a:pt x="0" y="89042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hr-HR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57150"/>
              <a:ext cx="12517160" cy="947572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651510" lvl="1" indent="-325755" algn="l">
                <a:lnSpc>
                  <a:spcPts val="3564"/>
                </a:lnSpc>
                <a:buFont typeface="Arial"/>
                <a:buChar char="•"/>
              </a:pPr>
              <a:r>
                <a:rPr lang="en-US" sz="2700" spc="102">
                  <a:solidFill>
                    <a:srgbClr val="F9E2CF"/>
                  </a:solidFill>
                  <a:latin typeface="Poppins"/>
                  <a:ea typeface="Poppins"/>
                  <a:cs typeface="Poppins"/>
                  <a:sym typeface="Poppins"/>
                </a:rPr>
                <a:t>primjer neuspješno prepoznatih lezija:​</a:t>
              </a:r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C47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114925" y="847797"/>
            <a:ext cx="8058150" cy="1792148"/>
            <a:chOff x="0" y="0"/>
            <a:chExt cx="10744200" cy="238953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744200" cy="2389531"/>
            </a:xfrm>
            <a:custGeom>
              <a:avLst/>
              <a:gdLst/>
              <a:ahLst/>
              <a:cxnLst/>
              <a:rect l="l" t="t" r="r" b="b"/>
              <a:pathLst>
                <a:path w="10744200" h="2389531">
                  <a:moveTo>
                    <a:pt x="0" y="0"/>
                  </a:moveTo>
                  <a:lnTo>
                    <a:pt x="10744200" y="0"/>
                  </a:lnTo>
                  <a:lnTo>
                    <a:pt x="10744200" y="2389531"/>
                  </a:lnTo>
                  <a:lnTo>
                    <a:pt x="0" y="238953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hr-H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66675"/>
              <a:ext cx="10744200" cy="245620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8640"/>
                </a:lnSpc>
              </a:pPr>
              <a:r>
                <a:rPr lang="en-US" sz="7200" b="1" spc="43">
                  <a:solidFill>
                    <a:srgbClr val="F9E2C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Uklanjanje dlaka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2081100" y="-1543050"/>
            <a:ext cx="3086100" cy="3086100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C8BC"/>
            </a:solidFill>
          </p:spPr>
          <p:txBody>
            <a:bodyPr/>
            <a:lstStyle/>
            <a:p>
              <a:endParaRPr lang="hr-HR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74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7259300" y="-1699554"/>
            <a:ext cx="3086100" cy="3086100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C8BC"/>
            </a:solidFill>
          </p:spPr>
          <p:txBody>
            <a:bodyPr/>
            <a:lstStyle/>
            <a:p>
              <a:endParaRPr lang="hr-HR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74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7017281" y="9020981"/>
            <a:ext cx="3086100" cy="3086100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C8BC"/>
            </a:solidFill>
          </p:spPr>
          <p:txBody>
            <a:bodyPr/>
            <a:lstStyle/>
            <a:p>
              <a:endParaRPr lang="hr-HR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74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-1543050" y="9020981"/>
            <a:ext cx="3086100" cy="3086100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C8BC"/>
            </a:solidFill>
          </p:spPr>
          <p:txBody>
            <a:bodyPr/>
            <a:lstStyle/>
            <a:p>
              <a:endParaRPr lang="hr-HR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74"/>
                </a:lnSpc>
              </a:pPr>
              <a:endParaRPr/>
            </a:p>
          </p:txBody>
        </p:sp>
      </p:grpSp>
      <p:sp>
        <p:nvSpPr>
          <p:cNvPr id="17" name="Freeform 17" descr="preencoded.png"/>
          <p:cNvSpPr/>
          <p:nvPr/>
        </p:nvSpPr>
        <p:spPr>
          <a:xfrm>
            <a:off x="4436313" y="4724933"/>
            <a:ext cx="9415374" cy="4947927"/>
          </a:xfrm>
          <a:custGeom>
            <a:avLst/>
            <a:gdLst/>
            <a:ahLst/>
            <a:cxnLst/>
            <a:rect l="l" t="t" r="r" b="b"/>
            <a:pathLst>
              <a:path w="9415374" h="4947927">
                <a:moveTo>
                  <a:pt x="0" y="0"/>
                </a:moveTo>
                <a:lnTo>
                  <a:pt x="9415374" y="0"/>
                </a:lnTo>
                <a:lnTo>
                  <a:pt x="9415374" y="4947927"/>
                </a:lnTo>
                <a:lnTo>
                  <a:pt x="0" y="49479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hr-HR"/>
          </a:p>
        </p:txBody>
      </p:sp>
      <p:grpSp>
        <p:nvGrpSpPr>
          <p:cNvPr id="18" name="Group 18"/>
          <p:cNvGrpSpPr/>
          <p:nvPr/>
        </p:nvGrpSpPr>
        <p:grpSpPr>
          <a:xfrm>
            <a:off x="1428750" y="2277008"/>
            <a:ext cx="14312105" cy="2286000"/>
            <a:chOff x="0" y="0"/>
            <a:chExt cx="19082806" cy="30480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9082806" cy="3048000"/>
            </a:xfrm>
            <a:custGeom>
              <a:avLst/>
              <a:gdLst/>
              <a:ahLst/>
              <a:cxnLst/>
              <a:rect l="l" t="t" r="r" b="b"/>
              <a:pathLst>
                <a:path w="19082806" h="3048000">
                  <a:moveTo>
                    <a:pt x="0" y="0"/>
                  </a:moveTo>
                  <a:lnTo>
                    <a:pt x="19082806" y="0"/>
                  </a:lnTo>
                  <a:lnTo>
                    <a:pt x="19082806" y="3048000"/>
                  </a:lnTo>
                  <a:lnTo>
                    <a:pt x="0" y="30480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hr-HR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57150"/>
              <a:ext cx="19082806" cy="310515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651510" lvl="1" indent="-325755" algn="l">
                <a:lnSpc>
                  <a:spcPts val="3564"/>
                </a:lnSpc>
                <a:buFont typeface="Arial"/>
                <a:buChar char="•"/>
              </a:pPr>
              <a:r>
                <a:rPr lang="en-US" sz="2700" spc="102">
                  <a:solidFill>
                    <a:srgbClr val="F9E2CF"/>
                  </a:solidFill>
                  <a:latin typeface="Poppins"/>
                  <a:ea typeface="Poppins"/>
                  <a:cs typeface="Poppins"/>
                  <a:sym typeface="Poppins"/>
                </a:rPr>
                <a:t>pomaže u lakšem prepoznavanju lezije</a:t>
              </a:r>
            </a:p>
            <a:p>
              <a:pPr marL="651167" lvl="1" indent="-325584" algn="l">
                <a:lnSpc>
                  <a:spcPts val="3564"/>
                </a:lnSpc>
                <a:buFont typeface="Arial"/>
                <a:buChar char="•"/>
              </a:pPr>
              <a:r>
                <a:rPr lang="en-US" sz="2700" spc="102">
                  <a:solidFill>
                    <a:srgbClr val="F9E2CF"/>
                  </a:solidFill>
                  <a:latin typeface="Poppins"/>
                  <a:ea typeface="Poppins"/>
                  <a:cs typeface="Poppins"/>
                  <a:sym typeface="Poppins"/>
                </a:rPr>
                <a:t>detektira tamne linearne strukture koje odgovaraju dlakama</a:t>
              </a:r>
            </a:p>
            <a:p>
              <a:pPr marL="651510" lvl="1" indent="-325755" algn="l">
                <a:lnSpc>
                  <a:spcPts val="3564"/>
                </a:lnSpc>
                <a:buFont typeface="Arial"/>
                <a:buChar char="•"/>
              </a:pPr>
              <a:r>
                <a:rPr lang="en-US" sz="2700" spc="102">
                  <a:solidFill>
                    <a:srgbClr val="F9E2CF"/>
                  </a:solidFill>
                  <a:latin typeface="Poppins"/>
                  <a:ea typeface="Poppins"/>
                  <a:cs typeface="Poppins"/>
                  <a:sym typeface="Poppins"/>
                </a:rPr>
                <a:t>tehnika popunjavanja pozadine ispod dlaka</a:t>
              </a:r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45F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0594137">
            <a:off x="1660941" y="1344474"/>
            <a:ext cx="14966118" cy="7726450"/>
            <a:chOff x="0" y="0"/>
            <a:chExt cx="6174637" cy="3187735"/>
          </a:xfrm>
        </p:grpSpPr>
        <p:sp>
          <p:nvSpPr>
            <p:cNvPr id="3" name="Freeform 3"/>
            <p:cNvSpPr/>
            <p:nvPr/>
          </p:nvSpPr>
          <p:spPr>
            <a:xfrm>
              <a:off x="0" y="-1270"/>
              <a:ext cx="6175907" cy="3186465"/>
            </a:xfrm>
            <a:custGeom>
              <a:avLst/>
              <a:gdLst/>
              <a:ahLst/>
              <a:cxnLst/>
              <a:rect l="l" t="t" r="r" b="b"/>
              <a:pathLst>
                <a:path w="6175907" h="3186465">
                  <a:moveTo>
                    <a:pt x="6164477" y="27940"/>
                  </a:moveTo>
                  <a:cubicBezTo>
                    <a:pt x="6155587" y="24130"/>
                    <a:pt x="6146697" y="21590"/>
                    <a:pt x="6137807" y="21590"/>
                  </a:cubicBezTo>
                  <a:cubicBezTo>
                    <a:pt x="6111137" y="20320"/>
                    <a:pt x="6020127" y="20320"/>
                    <a:pt x="5917928" y="17780"/>
                  </a:cubicBezTo>
                  <a:cubicBezTo>
                    <a:pt x="5684330" y="12700"/>
                    <a:pt x="5455598" y="6350"/>
                    <a:pt x="5222000" y="3810"/>
                  </a:cubicBezTo>
                  <a:cubicBezTo>
                    <a:pt x="5032202" y="1270"/>
                    <a:pt x="4847270" y="3810"/>
                    <a:pt x="4657472" y="2540"/>
                  </a:cubicBezTo>
                  <a:cubicBezTo>
                    <a:pt x="4574739" y="2540"/>
                    <a:pt x="4492006" y="0"/>
                    <a:pt x="4409273" y="2540"/>
                  </a:cubicBezTo>
                  <a:cubicBezTo>
                    <a:pt x="4209742" y="10160"/>
                    <a:pt x="4010210" y="11430"/>
                    <a:pt x="3805812" y="8890"/>
                  </a:cubicBezTo>
                  <a:cubicBezTo>
                    <a:pt x="3703613" y="7620"/>
                    <a:pt x="3601414" y="7620"/>
                    <a:pt x="3499214" y="7620"/>
                  </a:cubicBezTo>
                  <a:cubicBezTo>
                    <a:pt x="3314283" y="7620"/>
                    <a:pt x="3129351" y="7620"/>
                    <a:pt x="2944419" y="6350"/>
                  </a:cubicBezTo>
                  <a:cubicBezTo>
                    <a:pt x="2749754" y="5080"/>
                    <a:pt x="832303" y="2540"/>
                    <a:pt x="642505" y="1270"/>
                  </a:cubicBezTo>
                  <a:cubicBezTo>
                    <a:pt x="486773" y="0"/>
                    <a:pt x="335907" y="1270"/>
                    <a:pt x="180175" y="1270"/>
                  </a:cubicBezTo>
                  <a:cubicBezTo>
                    <a:pt x="73109" y="1270"/>
                    <a:pt x="33020" y="3810"/>
                    <a:pt x="5080" y="5080"/>
                  </a:cubicBezTo>
                  <a:cubicBezTo>
                    <a:pt x="3810" y="5080"/>
                    <a:pt x="2540" y="7620"/>
                    <a:pt x="0" y="8890"/>
                  </a:cubicBezTo>
                  <a:cubicBezTo>
                    <a:pt x="1270" y="21590"/>
                    <a:pt x="3810" y="34290"/>
                    <a:pt x="5080" y="46990"/>
                  </a:cubicBezTo>
                  <a:cubicBezTo>
                    <a:pt x="15240" y="166995"/>
                    <a:pt x="16510" y="307162"/>
                    <a:pt x="17780" y="444869"/>
                  </a:cubicBezTo>
                  <a:cubicBezTo>
                    <a:pt x="19050" y="585035"/>
                    <a:pt x="17780" y="725201"/>
                    <a:pt x="16510" y="867827"/>
                  </a:cubicBezTo>
                  <a:cubicBezTo>
                    <a:pt x="15240" y="1012911"/>
                    <a:pt x="2540" y="2535067"/>
                    <a:pt x="2540" y="2680152"/>
                  </a:cubicBezTo>
                  <a:cubicBezTo>
                    <a:pt x="2540" y="2822777"/>
                    <a:pt x="1270" y="2965402"/>
                    <a:pt x="0" y="3108028"/>
                  </a:cubicBezTo>
                  <a:cubicBezTo>
                    <a:pt x="0" y="3131855"/>
                    <a:pt x="3810" y="3142015"/>
                    <a:pt x="15240" y="3147095"/>
                  </a:cubicBezTo>
                  <a:cubicBezTo>
                    <a:pt x="22860" y="3150905"/>
                    <a:pt x="31750" y="3153445"/>
                    <a:pt x="40640" y="3154715"/>
                  </a:cubicBezTo>
                  <a:cubicBezTo>
                    <a:pt x="175308" y="3159795"/>
                    <a:pt x="360240" y="3163605"/>
                    <a:pt x="545172" y="3168685"/>
                  </a:cubicBezTo>
                  <a:cubicBezTo>
                    <a:pt x="647371" y="3171225"/>
                    <a:pt x="749570" y="3176305"/>
                    <a:pt x="851770" y="3177575"/>
                  </a:cubicBezTo>
                  <a:cubicBezTo>
                    <a:pt x="1022101" y="3180115"/>
                    <a:pt x="2920086" y="3181385"/>
                    <a:pt x="3090418" y="3182655"/>
                  </a:cubicBezTo>
                  <a:cubicBezTo>
                    <a:pt x="3114751" y="3182655"/>
                    <a:pt x="3139084" y="3182655"/>
                    <a:pt x="3163417" y="3182655"/>
                  </a:cubicBezTo>
                  <a:cubicBezTo>
                    <a:pt x="3280216" y="3182655"/>
                    <a:pt x="3401882" y="3181385"/>
                    <a:pt x="3518681" y="3181385"/>
                  </a:cubicBezTo>
                  <a:cubicBezTo>
                    <a:pt x="3654946" y="3181385"/>
                    <a:pt x="3786345" y="3182655"/>
                    <a:pt x="3922611" y="3182655"/>
                  </a:cubicBezTo>
                  <a:cubicBezTo>
                    <a:pt x="4122142" y="3182655"/>
                    <a:pt x="4326541" y="3182655"/>
                    <a:pt x="4526073" y="3182655"/>
                  </a:cubicBezTo>
                  <a:cubicBezTo>
                    <a:pt x="4711004" y="3182655"/>
                    <a:pt x="4895936" y="3183925"/>
                    <a:pt x="5080868" y="3185195"/>
                  </a:cubicBezTo>
                  <a:cubicBezTo>
                    <a:pt x="5163600" y="3185195"/>
                    <a:pt x="5251200" y="3186465"/>
                    <a:pt x="5333933" y="3186465"/>
                  </a:cubicBezTo>
                  <a:cubicBezTo>
                    <a:pt x="5601597" y="3185195"/>
                    <a:pt x="5864395" y="3178845"/>
                    <a:pt x="6114947" y="3178845"/>
                  </a:cubicBezTo>
                  <a:cubicBezTo>
                    <a:pt x="6118757" y="3178845"/>
                    <a:pt x="6123837" y="3176305"/>
                    <a:pt x="6127647" y="3173765"/>
                  </a:cubicBezTo>
                  <a:cubicBezTo>
                    <a:pt x="6132727" y="3169955"/>
                    <a:pt x="6135267" y="3163605"/>
                    <a:pt x="6137807" y="3161065"/>
                  </a:cubicBezTo>
                  <a:cubicBezTo>
                    <a:pt x="6139077" y="3090814"/>
                    <a:pt x="6140347" y="2987534"/>
                    <a:pt x="6141617" y="2884253"/>
                  </a:cubicBezTo>
                  <a:cubicBezTo>
                    <a:pt x="6142887" y="2724415"/>
                    <a:pt x="6153047" y="1189963"/>
                    <a:pt x="6154317" y="1030124"/>
                  </a:cubicBezTo>
                  <a:cubicBezTo>
                    <a:pt x="6154317" y="934221"/>
                    <a:pt x="6155587" y="838318"/>
                    <a:pt x="6156857" y="742415"/>
                  </a:cubicBezTo>
                  <a:cubicBezTo>
                    <a:pt x="6158127" y="639134"/>
                    <a:pt x="6159397" y="535854"/>
                    <a:pt x="6161937" y="432574"/>
                  </a:cubicBezTo>
                  <a:cubicBezTo>
                    <a:pt x="6163207" y="371097"/>
                    <a:pt x="6163207" y="307162"/>
                    <a:pt x="6168287" y="245685"/>
                  </a:cubicBezTo>
                  <a:cubicBezTo>
                    <a:pt x="6173367" y="171913"/>
                    <a:pt x="6175907" y="100601"/>
                    <a:pt x="6174637" y="44450"/>
                  </a:cubicBezTo>
                  <a:cubicBezTo>
                    <a:pt x="6174637" y="38100"/>
                    <a:pt x="6170827" y="30480"/>
                    <a:pt x="6164477" y="27940"/>
                  </a:cubicBezTo>
                  <a:close/>
                </a:path>
              </a:pathLst>
            </a:custGeom>
            <a:solidFill>
              <a:srgbClr val="FFC7BB"/>
            </a:solidFill>
          </p:spPr>
          <p:txBody>
            <a:bodyPr/>
            <a:lstStyle/>
            <a:p>
              <a:endParaRPr lang="hr-HR"/>
            </a:p>
          </p:txBody>
        </p:sp>
      </p:grpSp>
      <p:grpSp>
        <p:nvGrpSpPr>
          <p:cNvPr id="4" name="Group 4"/>
          <p:cNvGrpSpPr/>
          <p:nvPr/>
        </p:nvGrpSpPr>
        <p:grpSpPr>
          <a:xfrm rot="-10800000">
            <a:off x="1237054" y="1028700"/>
            <a:ext cx="14953734" cy="7726450"/>
            <a:chOff x="0" y="0"/>
            <a:chExt cx="6169528" cy="3187735"/>
          </a:xfrm>
        </p:grpSpPr>
        <p:sp>
          <p:nvSpPr>
            <p:cNvPr id="5" name="Freeform 5"/>
            <p:cNvSpPr/>
            <p:nvPr/>
          </p:nvSpPr>
          <p:spPr>
            <a:xfrm>
              <a:off x="0" y="-1270"/>
              <a:ext cx="6170798" cy="3186465"/>
            </a:xfrm>
            <a:custGeom>
              <a:avLst/>
              <a:gdLst/>
              <a:ahLst/>
              <a:cxnLst/>
              <a:rect l="l" t="t" r="r" b="b"/>
              <a:pathLst>
                <a:path w="6170798" h="3186465">
                  <a:moveTo>
                    <a:pt x="6159368" y="27940"/>
                  </a:moveTo>
                  <a:cubicBezTo>
                    <a:pt x="6150478" y="24130"/>
                    <a:pt x="6141588" y="21590"/>
                    <a:pt x="6132698" y="21590"/>
                  </a:cubicBezTo>
                  <a:cubicBezTo>
                    <a:pt x="6106028" y="20320"/>
                    <a:pt x="6015093" y="20320"/>
                    <a:pt x="5912980" y="17780"/>
                  </a:cubicBezTo>
                  <a:cubicBezTo>
                    <a:pt x="5679579" y="12700"/>
                    <a:pt x="5451041" y="6350"/>
                    <a:pt x="5217640" y="3810"/>
                  </a:cubicBezTo>
                  <a:cubicBezTo>
                    <a:pt x="5028002" y="1270"/>
                    <a:pt x="4843226" y="3810"/>
                    <a:pt x="4653588" y="2540"/>
                  </a:cubicBezTo>
                  <a:cubicBezTo>
                    <a:pt x="4570925" y="2540"/>
                    <a:pt x="4488262" y="0"/>
                    <a:pt x="4405599" y="2540"/>
                  </a:cubicBezTo>
                  <a:cubicBezTo>
                    <a:pt x="4206236" y="10160"/>
                    <a:pt x="4006873" y="11430"/>
                    <a:pt x="3802648" y="8890"/>
                  </a:cubicBezTo>
                  <a:cubicBezTo>
                    <a:pt x="3700535" y="7620"/>
                    <a:pt x="3598421" y="7620"/>
                    <a:pt x="3496309" y="7620"/>
                  </a:cubicBezTo>
                  <a:cubicBezTo>
                    <a:pt x="3311533" y="7620"/>
                    <a:pt x="3126758" y="7620"/>
                    <a:pt x="2941982" y="6350"/>
                  </a:cubicBezTo>
                  <a:cubicBezTo>
                    <a:pt x="2747481" y="5080"/>
                    <a:pt x="831650" y="2540"/>
                    <a:pt x="642012" y="1270"/>
                  </a:cubicBezTo>
                  <a:cubicBezTo>
                    <a:pt x="486411" y="0"/>
                    <a:pt x="335673" y="1270"/>
                    <a:pt x="180072" y="1270"/>
                  </a:cubicBezTo>
                  <a:cubicBezTo>
                    <a:pt x="73097" y="1270"/>
                    <a:pt x="33020" y="3810"/>
                    <a:pt x="5080" y="5080"/>
                  </a:cubicBezTo>
                  <a:cubicBezTo>
                    <a:pt x="3810" y="5080"/>
                    <a:pt x="2540" y="7620"/>
                    <a:pt x="0" y="8890"/>
                  </a:cubicBezTo>
                  <a:cubicBezTo>
                    <a:pt x="1270" y="21590"/>
                    <a:pt x="3810" y="34290"/>
                    <a:pt x="5080" y="46990"/>
                  </a:cubicBezTo>
                  <a:cubicBezTo>
                    <a:pt x="15240" y="166995"/>
                    <a:pt x="16510" y="307162"/>
                    <a:pt x="17780" y="444869"/>
                  </a:cubicBezTo>
                  <a:cubicBezTo>
                    <a:pt x="19050" y="585035"/>
                    <a:pt x="17780" y="725201"/>
                    <a:pt x="16510" y="867827"/>
                  </a:cubicBezTo>
                  <a:cubicBezTo>
                    <a:pt x="15240" y="1012911"/>
                    <a:pt x="2540" y="2535067"/>
                    <a:pt x="2540" y="2680152"/>
                  </a:cubicBezTo>
                  <a:cubicBezTo>
                    <a:pt x="2540" y="2822777"/>
                    <a:pt x="1270" y="2965402"/>
                    <a:pt x="0" y="3108028"/>
                  </a:cubicBezTo>
                  <a:cubicBezTo>
                    <a:pt x="0" y="3131855"/>
                    <a:pt x="3810" y="3142015"/>
                    <a:pt x="15240" y="3147095"/>
                  </a:cubicBezTo>
                  <a:cubicBezTo>
                    <a:pt x="22860" y="3150905"/>
                    <a:pt x="31750" y="3153445"/>
                    <a:pt x="40640" y="3154715"/>
                  </a:cubicBezTo>
                  <a:cubicBezTo>
                    <a:pt x="175210" y="3159795"/>
                    <a:pt x="359985" y="3163605"/>
                    <a:pt x="544761" y="3168685"/>
                  </a:cubicBezTo>
                  <a:cubicBezTo>
                    <a:pt x="646874" y="3171225"/>
                    <a:pt x="748987" y="3176305"/>
                    <a:pt x="851100" y="3177575"/>
                  </a:cubicBezTo>
                  <a:cubicBezTo>
                    <a:pt x="1021288" y="3180115"/>
                    <a:pt x="2917669" y="3181385"/>
                    <a:pt x="3087857" y="3182655"/>
                  </a:cubicBezTo>
                  <a:cubicBezTo>
                    <a:pt x="3112170" y="3182655"/>
                    <a:pt x="3136483" y="3182655"/>
                    <a:pt x="3160795" y="3182655"/>
                  </a:cubicBezTo>
                  <a:cubicBezTo>
                    <a:pt x="3277496" y="3182655"/>
                    <a:pt x="3399058" y="3181385"/>
                    <a:pt x="3515759" y="3181385"/>
                  </a:cubicBezTo>
                  <a:cubicBezTo>
                    <a:pt x="3651909" y="3181385"/>
                    <a:pt x="3783197" y="3182655"/>
                    <a:pt x="3919348" y="3182655"/>
                  </a:cubicBezTo>
                  <a:cubicBezTo>
                    <a:pt x="4118711" y="3182655"/>
                    <a:pt x="4322937" y="3182655"/>
                    <a:pt x="4522300" y="3182655"/>
                  </a:cubicBezTo>
                  <a:cubicBezTo>
                    <a:pt x="4707075" y="3182655"/>
                    <a:pt x="4891851" y="3183925"/>
                    <a:pt x="5076627" y="3185195"/>
                  </a:cubicBezTo>
                  <a:cubicBezTo>
                    <a:pt x="5159289" y="3185195"/>
                    <a:pt x="5246815" y="3186465"/>
                    <a:pt x="5329477" y="3186465"/>
                  </a:cubicBezTo>
                  <a:cubicBezTo>
                    <a:pt x="5596916" y="3185195"/>
                    <a:pt x="5859492" y="3178845"/>
                    <a:pt x="6109838" y="3178845"/>
                  </a:cubicBezTo>
                  <a:cubicBezTo>
                    <a:pt x="6113648" y="3178845"/>
                    <a:pt x="6118728" y="3176305"/>
                    <a:pt x="6122538" y="3173765"/>
                  </a:cubicBezTo>
                  <a:cubicBezTo>
                    <a:pt x="6127618" y="3169955"/>
                    <a:pt x="6130158" y="3163605"/>
                    <a:pt x="6132698" y="3161065"/>
                  </a:cubicBezTo>
                  <a:cubicBezTo>
                    <a:pt x="6133968" y="3090814"/>
                    <a:pt x="6135238" y="2987534"/>
                    <a:pt x="6136508" y="2884253"/>
                  </a:cubicBezTo>
                  <a:cubicBezTo>
                    <a:pt x="6137778" y="2724415"/>
                    <a:pt x="6147938" y="1189963"/>
                    <a:pt x="6149208" y="1030124"/>
                  </a:cubicBezTo>
                  <a:cubicBezTo>
                    <a:pt x="6149208" y="934221"/>
                    <a:pt x="6150478" y="838318"/>
                    <a:pt x="6151748" y="742415"/>
                  </a:cubicBezTo>
                  <a:cubicBezTo>
                    <a:pt x="6153018" y="639134"/>
                    <a:pt x="6154288" y="535854"/>
                    <a:pt x="6156828" y="432574"/>
                  </a:cubicBezTo>
                  <a:cubicBezTo>
                    <a:pt x="6158098" y="371097"/>
                    <a:pt x="6158098" y="307162"/>
                    <a:pt x="6163178" y="245685"/>
                  </a:cubicBezTo>
                  <a:cubicBezTo>
                    <a:pt x="6168258" y="171913"/>
                    <a:pt x="6170798" y="100601"/>
                    <a:pt x="6169528" y="44450"/>
                  </a:cubicBezTo>
                  <a:cubicBezTo>
                    <a:pt x="6169528" y="38100"/>
                    <a:pt x="6165718" y="30480"/>
                    <a:pt x="6159368" y="27940"/>
                  </a:cubicBezTo>
                  <a:close/>
                </a:path>
              </a:pathLst>
            </a:custGeom>
            <a:solidFill>
              <a:srgbClr val="3C476A"/>
            </a:solidFill>
          </p:spPr>
          <p:txBody>
            <a:bodyPr/>
            <a:lstStyle/>
            <a:p>
              <a:endParaRPr lang="hr-HR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8713921" y="558142"/>
            <a:ext cx="690833" cy="690833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C7BB"/>
            </a:solidFill>
          </p:spPr>
          <p:txBody>
            <a:bodyPr/>
            <a:lstStyle/>
            <a:p>
              <a:endParaRPr lang="hr-HR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5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2502150" y="1512470"/>
            <a:ext cx="12674216" cy="13197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206"/>
              </a:lnSpc>
              <a:spcBef>
                <a:spcPct val="0"/>
              </a:spcBef>
            </a:pPr>
            <a:r>
              <a:rPr lang="en-US" sz="7290" b="1" spc="43">
                <a:solidFill>
                  <a:srgbClr val="F9E2CF"/>
                </a:solidFill>
                <a:latin typeface="Poppins Bold"/>
                <a:ea typeface="Poppins Bold"/>
                <a:cs typeface="Poppins Bold"/>
                <a:sym typeface="Poppins Bold"/>
              </a:rPr>
              <a:t>Klasifikacijski model</a:t>
            </a:r>
          </a:p>
        </p:txBody>
      </p:sp>
      <p:sp>
        <p:nvSpPr>
          <p:cNvPr id="10" name="Freeform 10"/>
          <p:cNvSpPr/>
          <p:nvPr/>
        </p:nvSpPr>
        <p:spPr>
          <a:xfrm>
            <a:off x="-7370401" y="-7449820"/>
            <a:ext cx="9171841" cy="9171841"/>
          </a:xfrm>
          <a:custGeom>
            <a:avLst/>
            <a:gdLst/>
            <a:ahLst/>
            <a:cxnLst/>
            <a:rect l="l" t="t" r="r" b="b"/>
            <a:pathLst>
              <a:path w="9171841" h="9171841">
                <a:moveTo>
                  <a:pt x="0" y="0"/>
                </a:moveTo>
                <a:lnTo>
                  <a:pt x="9171840" y="0"/>
                </a:lnTo>
                <a:lnTo>
                  <a:pt x="9171840" y="9171840"/>
                </a:lnTo>
                <a:lnTo>
                  <a:pt x="0" y="91718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r-HR"/>
          </a:p>
        </p:txBody>
      </p:sp>
      <p:sp>
        <p:nvSpPr>
          <p:cNvPr id="11" name="Freeform 11"/>
          <p:cNvSpPr/>
          <p:nvPr/>
        </p:nvSpPr>
        <p:spPr>
          <a:xfrm>
            <a:off x="-7536687" y="-7616106"/>
            <a:ext cx="9504412" cy="9504412"/>
          </a:xfrm>
          <a:custGeom>
            <a:avLst/>
            <a:gdLst/>
            <a:ahLst/>
            <a:cxnLst/>
            <a:rect l="l" t="t" r="r" b="b"/>
            <a:pathLst>
              <a:path w="9504412" h="9504412">
                <a:moveTo>
                  <a:pt x="0" y="0"/>
                </a:moveTo>
                <a:lnTo>
                  <a:pt x="9504412" y="0"/>
                </a:lnTo>
                <a:lnTo>
                  <a:pt x="9504412" y="9504412"/>
                </a:lnTo>
                <a:lnTo>
                  <a:pt x="0" y="95044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r-HR"/>
          </a:p>
        </p:txBody>
      </p:sp>
      <p:sp>
        <p:nvSpPr>
          <p:cNvPr id="12" name="Freeform 12"/>
          <p:cNvSpPr/>
          <p:nvPr/>
        </p:nvSpPr>
        <p:spPr>
          <a:xfrm>
            <a:off x="16377835" y="7852042"/>
            <a:ext cx="11157487" cy="11157487"/>
          </a:xfrm>
          <a:custGeom>
            <a:avLst/>
            <a:gdLst/>
            <a:ahLst/>
            <a:cxnLst/>
            <a:rect l="l" t="t" r="r" b="b"/>
            <a:pathLst>
              <a:path w="11157487" h="11157487">
                <a:moveTo>
                  <a:pt x="0" y="0"/>
                </a:moveTo>
                <a:lnTo>
                  <a:pt x="11157487" y="0"/>
                </a:lnTo>
                <a:lnTo>
                  <a:pt x="11157487" y="11157487"/>
                </a:lnTo>
                <a:lnTo>
                  <a:pt x="0" y="111574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r-HR"/>
          </a:p>
        </p:txBody>
      </p:sp>
      <p:sp>
        <p:nvSpPr>
          <p:cNvPr id="13" name="Freeform 13"/>
          <p:cNvSpPr/>
          <p:nvPr/>
        </p:nvSpPr>
        <p:spPr>
          <a:xfrm>
            <a:off x="16377835" y="7852042"/>
            <a:ext cx="10443437" cy="10443437"/>
          </a:xfrm>
          <a:custGeom>
            <a:avLst/>
            <a:gdLst/>
            <a:ahLst/>
            <a:cxnLst/>
            <a:rect l="l" t="t" r="r" b="b"/>
            <a:pathLst>
              <a:path w="10443437" h="10443437">
                <a:moveTo>
                  <a:pt x="0" y="0"/>
                </a:moveTo>
                <a:lnTo>
                  <a:pt x="10443437" y="0"/>
                </a:lnTo>
                <a:lnTo>
                  <a:pt x="10443437" y="10443437"/>
                </a:lnTo>
                <a:lnTo>
                  <a:pt x="0" y="104434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r-HR"/>
          </a:p>
        </p:txBody>
      </p:sp>
      <p:grpSp>
        <p:nvGrpSpPr>
          <p:cNvPr id="14" name="Group 14"/>
          <p:cNvGrpSpPr/>
          <p:nvPr/>
        </p:nvGrpSpPr>
        <p:grpSpPr>
          <a:xfrm>
            <a:off x="-1543050" y="9020981"/>
            <a:ext cx="3086100" cy="3086100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C8BC"/>
            </a:solidFill>
          </p:spPr>
          <p:txBody>
            <a:bodyPr/>
            <a:lstStyle/>
            <a:p>
              <a:endParaRPr lang="hr-HR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74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7259300" y="-1699554"/>
            <a:ext cx="3086100" cy="3086100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C8BC"/>
            </a:solidFill>
          </p:spPr>
          <p:txBody>
            <a:bodyPr/>
            <a:lstStyle/>
            <a:p>
              <a:endParaRPr lang="hr-HR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74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-2081100" y="-1543050"/>
            <a:ext cx="3086100" cy="3086100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C8BC"/>
            </a:solidFill>
          </p:spPr>
          <p:txBody>
            <a:bodyPr/>
            <a:lstStyle/>
            <a:p>
              <a:endParaRPr lang="hr-HR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74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7017281" y="9020981"/>
            <a:ext cx="3086100" cy="3086100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C8BC"/>
            </a:solidFill>
          </p:spPr>
          <p:txBody>
            <a:bodyPr/>
            <a:lstStyle/>
            <a:p>
              <a:endParaRPr lang="hr-HR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74"/>
                </a:lnSpc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2176775" y="3308504"/>
            <a:ext cx="11567270" cy="4696892"/>
            <a:chOff x="0" y="0"/>
            <a:chExt cx="15423027" cy="6262522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5423028" cy="6262522"/>
            </a:xfrm>
            <a:custGeom>
              <a:avLst/>
              <a:gdLst/>
              <a:ahLst/>
              <a:cxnLst/>
              <a:rect l="l" t="t" r="r" b="b"/>
              <a:pathLst>
                <a:path w="15423028" h="6262522">
                  <a:moveTo>
                    <a:pt x="0" y="0"/>
                  </a:moveTo>
                  <a:lnTo>
                    <a:pt x="15423028" y="0"/>
                  </a:lnTo>
                  <a:lnTo>
                    <a:pt x="15423028" y="6262522"/>
                  </a:lnTo>
                  <a:lnTo>
                    <a:pt x="0" y="626252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hr-HR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-57150"/>
              <a:ext cx="15423027" cy="6319672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582930" lvl="1" indent="-291465" algn="l">
                <a:lnSpc>
                  <a:spcPts val="3564"/>
                </a:lnSpc>
                <a:buFont typeface="Arial"/>
                <a:buChar char="•"/>
              </a:pPr>
              <a:r>
                <a:rPr lang="en-US" sz="2700" spc="102">
                  <a:solidFill>
                    <a:srgbClr val="F9E2CF"/>
                  </a:solidFill>
                  <a:latin typeface="Poppins"/>
                  <a:ea typeface="Poppins"/>
                  <a:cs typeface="Poppins"/>
                  <a:sym typeface="Poppins"/>
                </a:rPr>
                <a:t>model: EfficientNet-B4</a:t>
              </a:r>
            </a:p>
            <a:p>
              <a:pPr algn="l">
                <a:lnSpc>
                  <a:spcPts val="3564"/>
                </a:lnSpc>
              </a:pPr>
              <a:r>
                <a:rPr lang="en-US" sz="2700" spc="102">
                  <a:solidFill>
                    <a:srgbClr val="F9E2CF"/>
                  </a:solidFill>
                  <a:latin typeface="Poppins"/>
                  <a:ea typeface="Poppins"/>
                  <a:cs typeface="Poppins"/>
                  <a:sym typeface="Poppins"/>
                </a:rPr>
                <a:t>     → početno trenirana samo klasifikacijska glava (gradual</a:t>
              </a:r>
            </a:p>
            <a:p>
              <a:pPr algn="l">
                <a:lnSpc>
                  <a:spcPts val="3564"/>
                </a:lnSpc>
              </a:pPr>
              <a:r>
                <a:rPr lang="en-US" sz="2700" spc="102">
                  <a:solidFill>
                    <a:srgbClr val="F9E2CF"/>
                  </a:solidFill>
                  <a:latin typeface="Poppins"/>
                  <a:ea typeface="Poppins"/>
                  <a:cs typeface="Poppins"/>
                  <a:sym typeface="Poppins"/>
                </a:rPr>
                <a:t>         unfreezing)</a:t>
              </a:r>
            </a:p>
            <a:p>
              <a:pPr marL="582930" lvl="1" indent="-291465" algn="l">
                <a:lnSpc>
                  <a:spcPts val="3564"/>
                </a:lnSpc>
                <a:buFont typeface="Arial"/>
                <a:buChar char="•"/>
              </a:pPr>
              <a:r>
                <a:rPr lang="en-US" sz="2700" spc="102">
                  <a:solidFill>
                    <a:srgbClr val="F9E2CF"/>
                  </a:solidFill>
                  <a:latin typeface="Poppins"/>
                  <a:ea typeface="Poppins"/>
                  <a:cs typeface="Poppins"/>
                  <a:sym typeface="Poppins"/>
                </a:rPr>
                <a:t>kriterijska funkcija: Focal Loss (α = 3.4, γ = 2.0)</a:t>
              </a:r>
            </a:p>
            <a:p>
              <a:pPr algn="l">
                <a:lnSpc>
                  <a:spcPts val="3564"/>
                </a:lnSpc>
              </a:pPr>
              <a:r>
                <a:rPr lang="en-US" sz="2700" spc="102">
                  <a:solidFill>
                    <a:srgbClr val="F9E2CF"/>
                  </a:solidFill>
                  <a:latin typeface="Poppins"/>
                  <a:ea typeface="Poppins"/>
                  <a:cs typeface="Poppins"/>
                  <a:sym typeface="Poppins"/>
                </a:rPr>
                <a:t>      → fokus na teže primjere i neuravnotežene klase</a:t>
              </a:r>
            </a:p>
            <a:p>
              <a:pPr marL="582930" lvl="1" indent="-291465" algn="l">
                <a:lnSpc>
                  <a:spcPts val="3564"/>
                </a:lnSpc>
                <a:buFont typeface="Arial"/>
                <a:buChar char="•"/>
              </a:pPr>
              <a:r>
                <a:rPr lang="en-US" sz="2700" spc="102">
                  <a:solidFill>
                    <a:srgbClr val="F9E2CF"/>
                  </a:solidFill>
                  <a:latin typeface="Poppins"/>
                  <a:ea typeface="Poppins"/>
                  <a:cs typeface="Poppins"/>
                  <a:sym typeface="Poppins"/>
                </a:rPr>
                <a:t>optimizator: AdamW (lr = 1e-4, weight_decay = 1e-3)</a:t>
              </a:r>
            </a:p>
            <a:p>
              <a:pPr algn="l">
                <a:lnSpc>
                  <a:spcPts val="3564"/>
                </a:lnSpc>
              </a:pPr>
              <a:r>
                <a:rPr lang="en-US" sz="2700" spc="102">
                  <a:solidFill>
                    <a:srgbClr val="F9E2CF"/>
                  </a:solidFill>
                  <a:latin typeface="Poppins"/>
                  <a:ea typeface="Poppins"/>
                  <a:cs typeface="Poppins"/>
                  <a:sym typeface="Poppins"/>
                </a:rPr>
                <a:t>      → OneCycleLR schedulerom (max_lr = 1.5e-4)</a:t>
              </a:r>
            </a:p>
            <a:p>
              <a:pPr marL="582930" lvl="1" indent="-291465" algn="l">
                <a:lnSpc>
                  <a:spcPts val="3564"/>
                </a:lnSpc>
                <a:buFont typeface="Arial"/>
                <a:buChar char="•"/>
              </a:pPr>
              <a:r>
                <a:rPr lang="en-US" sz="2700" spc="102">
                  <a:solidFill>
                    <a:srgbClr val="F9E2CF"/>
                  </a:solidFill>
                  <a:latin typeface="Poppins"/>
                  <a:ea typeface="Poppins"/>
                  <a:cs typeface="Poppins"/>
                  <a:sym typeface="Poppins"/>
                </a:rPr>
                <a:t>batch size: 32 | patience: 10 (early stopping)</a:t>
              </a:r>
            </a:p>
            <a:p>
              <a:pPr algn="l">
                <a:lnSpc>
                  <a:spcPts val="3564"/>
                </a:lnSpc>
              </a:pPr>
              <a:r>
                <a:rPr lang="en-US" sz="2700" spc="102">
                  <a:solidFill>
                    <a:srgbClr val="F9E2CF"/>
                  </a:solidFill>
                  <a:latin typeface="Poppins"/>
                  <a:ea typeface="Poppins"/>
                  <a:cs typeface="Poppins"/>
                  <a:sym typeface="Poppins"/>
                </a:rPr>
                <a:t>      → automatski prekid treniranja ako nema poboljšanja</a:t>
              </a:r>
            </a:p>
            <a:p>
              <a:pPr algn="l">
                <a:lnSpc>
                  <a:spcPts val="3564"/>
                </a:lnSpc>
              </a:pPr>
              <a:endParaRPr lang="en-US" sz="2700" spc="102">
                <a:solidFill>
                  <a:srgbClr val="F9E2CF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sp>
        <p:nvSpPr>
          <p:cNvPr id="29" name="Freeform 29"/>
          <p:cNvSpPr/>
          <p:nvPr/>
        </p:nvSpPr>
        <p:spPr>
          <a:xfrm>
            <a:off x="13077228" y="1800887"/>
            <a:ext cx="3113560" cy="1031367"/>
          </a:xfrm>
          <a:custGeom>
            <a:avLst/>
            <a:gdLst/>
            <a:ahLst/>
            <a:cxnLst/>
            <a:rect l="l" t="t" r="r" b="b"/>
            <a:pathLst>
              <a:path w="3113560" h="1031367">
                <a:moveTo>
                  <a:pt x="0" y="0"/>
                </a:moveTo>
                <a:lnTo>
                  <a:pt x="3113561" y="0"/>
                </a:lnTo>
                <a:lnTo>
                  <a:pt x="3113561" y="1031367"/>
                </a:lnTo>
                <a:lnTo>
                  <a:pt x="0" y="103136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hr-HR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C47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109970" y="1135472"/>
            <a:ext cx="10068059" cy="1792148"/>
            <a:chOff x="0" y="0"/>
            <a:chExt cx="13424079" cy="238953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424080" cy="2389531"/>
            </a:xfrm>
            <a:custGeom>
              <a:avLst/>
              <a:gdLst/>
              <a:ahLst/>
              <a:cxnLst/>
              <a:rect l="l" t="t" r="r" b="b"/>
              <a:pathLst>
                <a:path w="13424080" h="2389531">
                  <a:moveTo>
                    <a:pt x="0" y="0"/>
                  </a:moveTo>
                  <a:lnTo>
                    <a:pt x="13424080" y="0"/>
                  </a:lnTo>
                  <a:lnTo>
                    <a:pt x="13424080" y="2389531"/>
                  </a:lnTo>
                  <a:lnTo>
                    <a:pt x="0" y="238953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hr-H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66675"/>
              <a:ext cx="13424079" cy="245620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8640"/>
                </a:lnSpc>
              </a:pPr>
              <a:r>
                <a:rPr lang="en-US" sz="7200" b="1" spc="43">
                  <a:solidFill>
                    <a:srgbClr val="F9E2C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Klasifikacijski model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2081100" y="-1543050"/>
            <a:ext cx="3086100" cy="3086100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C8BC"/>
            </a:solidFill>
          </p:spPr>
          <p:txBody>
            <a:bodyPr/>
            <a:lstStyle/>
            <a:p>
              <a:endParaRPr lang="hr-HR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74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7259300" y="-1699554"/>
            <a:ext cx="3086100" cy="3086100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C8BC"/>
            </a:solidFill>
          </p:spPr>
          <p:txBody>
            <a:bodyPr/>
            <a:lstStyle/>
            <a:p>
              <a:endParaRPr lang="hr-HR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74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7017281" y="9020981"/>
            <a:ext cx="3086100" cy="3086100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C8BC"/>
            </a:solidFill>
          </p:spPr>
          <p:txBody>
            <a:bodyPr/>
            <a:lstStyle/>
            <a:p>
              <a:endParaRPr lang="hr-HR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74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-1543050" y="9020981"/>
            <a:ext cx="3086100" cy="3086100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C8BC"/>
            </a:solidFill>
          </p:spPr>
          <p:txBody>
            <a:bodyPr/>
            <a:lstStyle/>
            <a:p>
              <a:endParaRPr lang="hr-HR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74"/>
                </a:lnSpc>
              </a:pPr>
              <a:endParaRPr/>
            </a:p>
          </p:txBody>
        </p:sp>
      </p:grpSp>
      <p:sp>
        <p:nvSpPr>
          <p:cNvPr id="17" name="Freeform 17" descr="preencoded.png"/>
          <p:cNvSpPr/>
          <p:nvPr/>
        </p:nvSpPr>
        <p:spPr>
          <a:xfrm>
            <a:off x="1016637" y="2927620"/>
            <a:ext cx="16254725" cy="5448360"/>
          </a:xfrm>
          <a:custGeom>
            <a:avLst/>
            <a:gdLst/>
            <a:ahLst/>
            <a:cxnLst/>
            <a:rect l="l" t="t" r="r" b="b"/>
            <a:pathLst>
              <a:path w="16254725" h="5448360">
                <a:moveTo>
                  <a:pt x="0" y="0"/>
                </a:moveTo>
                <a:lnTo>
                  <a:pt x="16254726" y="0"/>
                </a:lnTo>
                <a:lnTo>
                  <a:pt x="16254726" y="5448360"/>
                </a:lnTo>
                <a:lnTo>
                  <a:pt x="0" y="54483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hr-HR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C47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081100" y="-1543050"/>
            <a:ext cx="3086100" cy="3086100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C8BC"/>
            </a:solidFill>
          </p:spPr>
          <p:txBody>
            <a:bodyPr/>
            <a:lstStyle/>
            <a:p>
              <a:endParaRPr lang="hr-H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74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259300" y="-1699554"/>
            <a:ext cx="3086100" cy="3086100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C8BC"/>
            </a:solidFill>
          </p:spPr>
          <p:txBody>
            <a:bodyPr/>
            <a:lstStyle/>
            <a:p>
              <a:endParaRPr lang="hr-HR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74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7017281" y="9020981"/>
            <a:ext cx="3086100" cy="3086100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C8BC"/>
            </a:solidFill>
          </p:spPr>
          <p:txBody>
            <a:bodyPr/>
            <a:lstStyle/>
            <a:p>
              <a:endParaRPr lang="hr-HR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74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-1543050" y="9020981"/>
            <a:ext cx="3086100" cy="3086100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C8BC"/>
            </a:solidFill>
          </p:spPr>
          <p:txBody>
            <a:bodyPr/>
            <a:lstStyle/>
            <a:p>
              <a:endParaRPr lang="hr-HR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74"/>
                </a:lnSpc>
              </a:pPr>
              <a:endParaRPr/>
            </a:p>
          </p:txBody>
        </p:sp>
      </p:grpSp>
      <p:sp>
        <p:nvSpPr>
          <p:cNvPr id="14" name="Freeform 14" descr="preencoded.png"/>
          <p:cNvSpPr/>
          <p:nvPr/>
        </p:nvSpPr>
        <p:spPr>
          <a:xfrm>
            <a:off x="852487" y="3430126"/>
            <a:ext cx="16583026" cy="4981576"/>
          </a:xfrm>
          <a:custGeom>
            <a:avLst/>
            <a:gdLst/>
            <a:ahLst/>
            <a:cxnLst/>
            <a:rect l="l" t="t" r="r" b="b"/>
            <a:pathLst>
              <a:path w="16583026" h="4981576">
                <a:moveTo>
                  <a:pt x="0" y="0"/>
                </a:moveTo>
                <a:lnTo>
                  <a:pt x="16583026" y="0"/>
                </a:lnTo>
                <a:lnTo>
                  <a:pt x="16583026" y="4981576"/>
                </a:lnTo>
                <a:lnTo>
                  <a:pt x="0" y="49815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hr-HR"/>
          </a:p>
        </p:txBody>
      </p:sp>
      <p:grpSp>
        <p:nvGrpSpPr>
          <p:cNvPr id="15" name="Group 15"/>
          <p:cNvGrpSpPr/>
          <p:nvPr/>
        </p:nvGrpSpPr>
        <p:grpSpPr>
          <a:xfrm>
            <a:off x="5476875" y="1256396"/>
            <a:ext cx="7334250" cy="1792148"/>
            <a:chOff x="0" y="0"/>
            <a:chExt cx="9779000" cy="238953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9779000" cy="2389531"/>
            </a:xfrm>
            <a:custGeom>
              <a:avLst/>
              <a:gdLst/>
              <a:ahLst/>
              <a:cxnLst/>
              <a:rect l="l" t="t" r="r" b="b"/>
              <a:pathLst>
                <a:path w="9779000" h="2389531">
                  <a:moveTo>
                    <a:pt x="0" y="0"/>
                  </a:moveTo>
                  <a:lnTo>
                    <a:pt x="9779000" y="0"/>
                  </a:lnTo>
                  <a:lnTo>
                    <a:pt x="9779000" y="2389531"/>
                  </a:lnTo>
                  <a:lnTo>
                    <a:pt x="0" y="238953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hr-HR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66675"/>
              <a:ext cx="9779000" cy="245620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8640"/>
                </a:lnSpc>
              </a:pPr>
              <a:r>
                <a:rPr lang="en-US" sz="7200" b="1" spc="43">
                  <a:solidFill>
                    <a:srgbClr val="F9E2C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Trening podaci​</a:t>
              </a:r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C47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081100" y="-1543050"/>
            <a:ext cx="3086100" cy="3086100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C8BC"/>
            </a:solidFill>
          </p:spPr>
          <p:txBody>
            <a:bodyPr/>
            <a:lstStyle/>
            <a:p>
              <a:endParaRPr lang="hr-H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74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259300" y="-1699554"/>
            <a:ext cx="3086100" cy="3086100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C8BC"/>
            </a:solidFill>
          </p:spPr>
          <p:txBody>
            <a:bodyPr/>
            <a:lstStyle/>
            <a:p>
              <a:endParaRPr lang="hr-HR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74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7017281" y="9020981"/>
            <a:ext cx="3086100" cy="3086100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C8BC"/>
            </a:solidFill>
          </p:spPr>
          <p:txBody>
            <a:bodyPr/>
            <a:lstStyle/>
            <a:p>
              <a:endParaRPr lang="hr-HR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74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-1543050" y="9020981"/>
            <a:ext cx="3086100" cy="3086100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C8BC"/>
            </a:solidFill>
          </p:spPr>
          <p:txBody>
            <a:bodyPr/>
            <a:lstStyle/>
            <a:p>
              <a:endParaRPr lang="hr-HR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74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5476875" y="646976"/>
            <a:ext cx="7334250" cy="1792148"/>
            <a:chOff x="0" y="0"/>
            <a:chExt cx="9779000" cy="238953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9779000" cy="2389531"/>
            </a:xfrm>
            <a:custGeom>
              <a:avLst/>
              <a:gdLst/>
              <a:ahLst/>
              <a:cxnLst/>
              <a:rect l="l" t="t" r="r" b="b"/>
              <a:pathLst>
                <a:path w="9779000" h="2389531">
                  <a:moveTo>
                    <a:pt x="0" y="0"/>
                  </a:moveTo>
                  <a:lnTo>
                    <a:pt x="9779000" y="0"/>
                  </a:lnTo>
                  <a:lnTo>
                    <a:pt x="9779000" y="2389531"/>
                  </a:lnTo>
                  <a:lnTo>
                    <a:pt x="0" y="238953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hr-HR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66675"/>
              <a:ext cx="9779000" cy="245620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8640"/>
                </a:lnSpc>
              </a:pPr>
              <a:r>
                <a:rPr lang="en-US" sz="7200" b="1" spc="43">
                  <a:solidFill>
                    <a:srgbClr val="F9E2C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Trening podaci​</a:t>
              </a:r>
            </a:p>
          </p:txBody>
        </p:sp>
      </p:grpSp>
      <p:sp>
        <p:nvSpPr>
          <p:cNvPr id="17" name="Freeform 17" descr="preencoded.png"/>
          <p:cNvSpPr/>
          <p:nvPr/>
        </p:nvSpPr>
        <p:spPr>
          <a:xfrm>
            <a:off x="4448172" y="2553332"/>
            <a:ext cx="9391655" cy="7043739"/>
          </a:xfrm>
          <a:custGeom>
            <a:avLst/>
            <a:gdLst/>
            <a:ahLst/>
            <a:cxnLst/>
            <a:rect l="l" t="t" r="r" b="b"/>
            <a:pathLst>
              <a:path w="9391655" h="7043739">
                <a:moveTo>
                  <a:pt x="0" y="0"/>
                </a:moveTo>
                <a:lnTo>
                  <a:pt x="9391656" y="0"/>
                </a:lnTo>
                <a:lnTo>
                  <a:pt x="9391656" y="7043739"/>
                </a:lnTo>
                <a:lnTo>
                  <a:pt x="0" y="70437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0" b="-30"/>
            </a:stretch>
          </a:blipFill>
        </p:spPr>
        <p:txBody>
          <a:bodyPr/>
          <a:lstStyle/>
          <a:p>
            <a:endParaRPr lang="hr-HR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45F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0594137">
            <a:off x="1660941" y="1344474"/>
            <a:ext cx="14966118" cy="7726450"/>
            <a:chOff x="0" y="0"/>
            <a:chExt cx="6174637" cy="3187735"/>
          </a:xfrm>
        </p:grpSpPr>
        <p:sp>
          <p:nvSpPr>
            <p:cNvPr id="3" name="Freeform 3"/>
            <p:cNvSpPr/>
            <p:nvPr/>
          </p:nvSpPr>
          <p:spPr>
            <a:xfrm>
              <a:off x="0" y="-1270"/>
              <a:ext cx="6175907" cy="3186465"/>
            </a:xfrm>
            <a:custGeom>
              <a:avLst/>
              <a:gdLst/>
              <a:ahLst/>
              <a:cxnLst/>
              <a:rect l="l" t="t" r="r" b="b"/>
              <a:pathLst>
                <a:path w="6175907" h="3186465">
                  <a:moveTo>
                    <a:pt x="6164477" y="27940"/>
                  </a:moveTo>
                  <a:cubicBezTo>
                    <a:pt x="6155587" y="24130"/>
                    <a:pt x="6146697" y="21590"/>
                    <a:pt x="6137807" y="21590"/>
                  </a:cubicBezTo>
                  <a:cubicBezTo>
                    <a:pt x="6111137" y="20320"/>
                    <a:pt x="6020127" y="20320"/>
                    <a:pt x="5917928" y="17780"/>
                  </a:cubicBezTo>
                  <a:cubicBezTo>
                    <a:pt x="5684330" y="12700"/>
                    <a:pt x="5455598" y="6350"/>
                    <a:pt x="5222000" y="3810"/>
                  </a:cubicBezTo>
                  <a:cubicBezTo>
                    <a:pt x="5032202" y="1270"/>
                    <a:pt x="4847270" y="3810"/>
                    <a:pt x="4657472" y="2540"/>
                  </a:cubicBezTo>
                  <a:cubicBezTo>
                    <a:pt x="4574739" y="2540"/>
                    <a:pt x="4492006" y="0"/>
                    <a:pt x="4409273" y="2540"/>
                  </a:cubicBezTo>
                  <a:cubicBezTo>
                    <a:pt x="4209742" y="10160"/>
                    <a:pt x="4010210" y="11430"/>
                    <a:pt x="3805812" y="8890"/>
                  </a:cubicBezTo>
                  <a:cubicBezTo>
                    <a:pt x="3703613" y="7620"/>
                    <a:pt x="3601414" y="7620"/>
                    <a:pt x="3499214" y="7620"/>
                  </a:cubicBezTo>
                  <a:cubicBezTo>
                    <a:pt x="3314283" y="7620"/>
                    <a:pt x="3129351" y="7620"/>
                    <a:pt x="2944419" y="6350"/>
                  </a:cubicBezTo>
                  <a:cubicBezTo>
                    <a:pt x="2749754" y="5080"/>
                    <a:pt x="832303" y="2540"/>
                    <a:pt x="642505" y="1270"/>
                  </a:cubicBezTo>
                  <a:cubicBezTo>
                    <a:pt x="486773" y="0"/>
                    <a:pt x="335907" y="1270"/>
                    <a:pt x="180175" y="1270"/>
                  </a:cubicBezTo>
                  <a:cubicBezTo>
                    <a:pt x="73109" y="1270"/>
                    <a:pt x="33020" y="3810"/>
                    <a:pt x="5080" y="5080"/>
                  </a:cubicBezTo>
                  <a:cubicBezTo>
                    <a:pt x="3810" y="5080"/>
                    <a:pt x="2540" y="7620"/>
                    <a:pt x="0" y="8890"/>
                  </a:cubicBezTo>
                  <a:cubicBezTo>
                    <a:pt x="1270" y="21590"/>
                    <a:pt x="3810" y="34290"/>
                    <a:pt x="5080" y="46990"/>
                  </a:cubicBezTo>
                  <a:cubicBezTo>
                    <a:pt x="15240" y="166995"/>
                    <a:pt x="16510" y="307162"/>
                    <a:pt x="17780" y="444869"/>
                  </a:cubicBezTo>
                  <a:cubicBezTo>
                    <a:pt x="19050" y="585035"/>
                    <a:pt x="17780" y="725201"/>
                    <a:pt x="16510" y="867827"/>
                  </a:cubicBezTo>
                  <a:cubicBezTo>
                    <a:pt x="15240" y="1012911"/>
                    <a:pt x="2540" y="2535067"/>
                    <a:pt x="2540" y="2680152"/>
                  </a:cubicBezTo>
                  <a:cubicBezTo>
                    <a:pt x="2540" y="2822777"/>
                    <a:pt x="1270" y="2965402"/>
                    <a:pt x="0" y="3108028"/>
                  </a:cubicBezTo>
                  <a:cubicBezTo>
                    <a:pt x="0" y="3131855"/>
                    <a:pt x="3810" y="3142015"/>
                    <a:pt x="15240" y="3147095"/>
                  </a:cubicBezTo>
                  <a:cubicBezTo>
                    <a:pt x="22860" y="3150905"/>
                    <a:pt x="31750" y="3153445"/>
                    <a:pt x="40640" y="3154715"/>
                  </a:cubicBezTo>
                  <a:cubicBezTo>
                    <a:pt x="175308" y="3159795"/>
                    <a:pt x="360240" y="3163605"/>
                    <a:pt x="545172" y="3168685"/>
                  </a:cubicBezTo>
                  <a:cubicBezTo>
                    <a:pt x="647371" y="3171225"/>
                    <a:pt x="749570" y="3176305"/>
                    <a:pt x="851770" y="3177575"/>
                  </a:cubicBezTo>
                  <a:cubicBezTo>
                    <a:pt x="1022101" y="3180115"/>
                    <a:pt x="2920086" y="3181385"/>
                    <a:pt x="3090418" y="3182655"/>
                  </a:cubicBezTo>
                  <a:cubicBezTo>
                    <a:pt x="3114751" y="3182655"/>
                    <a:pt x="3139084" y="3182655"/>
                    <a:pt x="3163417" y="3182655"/>
                  </a:cubicBezTo>
                  <a:cubicBezTo>
                    <a:pt x="3280216" y="3182655"/>
                    <a:pt x="3401882" y="3181385"/>
                    <a:pt x="3518681" y="3181385"/>
                  </a:cubicBezTo>
                  <a:cubicBezTo>
                    <a:pt x="3654946" y="3181385"/>
                    <a:pt x="3786345" y="3182655"/>
                    <a:pt x="3922611" y="3182655"/>
                  </a:cubicBezTo>
                  <a:cubicBezTo>
                    <a:pt x="4122142" y="3182655"/>
                    <a:pt x="4326541" y="3182655"/>
                    <a:pt x="4526073" y="3182655"/>
                  </a:cubicBezTo>
                  <a:cubicBezTo>
                    <a:pt x="4711004" y="3182655"/>
                    <a:pt x="4895936" y="3183925"/>
                    <a:pt x="5080868" y="3185195"/>
                  </a:cubicBezTo>
                  <a:cubicBezTo>
                    <a:pt x="5163600" y="3185195"/>
                    <a:pt x="5251200" y="3186465"/>
                    <a:pt x="5333933" y="3186465"/>
                  </a:cubicBezTo>
                  <a:cubicBezTo>
                    <a:pt x="5601597" y="3185195"/>
                    <a:pt x="5864395" y="3178845"/>
                    <a:pt x="6114947" y="3178845"/>
                  </a:cubicBezTo>
                  <a:cubicBezTo>
                    <a:pt x="6118757" y="3178845"/>
                    <a:pt x="6123837" y="3176305"/>
                    <a:pt x="6127647" y="3173765"/>
                  </a:cubicBezTo>
                  <a:cubicBezTo>
                    <a:pt x="6132727" y="3169955"/>
                    <a:pt x="6135267" y="3163605"/>
                    <a:pt x="6137807" y="3161065"/>
                  </a:cubicBezTo>
                  <a:cubicBezTo>
                    <a:pt x="6139077" y="3090814"/>
                    <a:pt x="6140347" y="2987534"/>
                    <a:pt x="6141617" y="2884253"/>
                  </a:cubicBezTo>
                  <a:cubicBezTo>
                    <a:pt x="6142887" y="2724415"/>
                    <a:pt x="6153047" y="1189963"/>
                    <a:pt x="6154317" y="1030124"/>
                  </a:cubicBezTo>
                  <a:cubicBezTo>
                    <a:pt x="6154317" y="934221"/>
                    <a:pt x="6155587" y="838318"/>
                    <a:pt x="6156857" y="742415"/>
                  </a:cubicBezTo>
                  <a:cubicBezTo>
                    <a:pt x="6158127" y="639134"/>
                    <a:pt x="6159397" y="535854"/>
                    <a:pt x="6161937" y="432574"/>
                  </a:cubicBezTo>
                  <a:cubicBezTo>
                    <a:pt x="6163207" y="371097"/>
                    <a:pt x="6163207" y="307162"/>
                    <a:pt x="6168287" y="245685"/>
                  </a:cubicBezTo>
                  <a:cubicBezTo>
                    <a:pt x="6173367" y="171913"/>
                    <a:pt x="6175907" y="100601"/>
                    <a:pt x="6174637" y="44450"/>
                  </a:cubicBezTo>
                  <a:cubicBezTo>
                    <a:pt x="6174637" y="38100"/>
                    <a:pt x="6170827" y="30480"/>
                    <a:pt x="6164477" y="27940"/>
                  </a:cubicBezTo>
                  <a:close/>
                </a:path>
              </a:pathLst>
            </a:custGeom>
            <a:solidFill>
              <a:srgbClr val="FFC7BB"/>
            </a:solidFill>
          </p:spPr>
          <p:txBody>
            <a:bodyPr/>
            <a:lstStyle/>
            <a:p>
              <a:endParaRPr lang="hr-HR"/>
            </a:p>
          </p:txBody>
        </p:sp>
      </p:grpSp>
      <p:grpSp>
        <p:nvGrpSpPr>
          <p:cNvPr id="4" name="Group 4"/>
          <p:cNvGrpSpPr/>
          <p:nvPr/>
        </p:nvGrpSpPr>
        <p:grpSpPr>
          <a:xfrm rot="-10800000">
            <a:off x="1424100" y="937258"/>
            <a:ext cx="14953734" cy="7726450"/>
            <a:chOff x="0" y="0"/>
            <a:chExt cx="6169528" cy="3187735"/>
          </a:xfrm>
        </p:grpSpPr>
        <p:sp>
          <p:nvSpPr>
            <p:cNvPr id="5" name="Freeform 5"/>
            <p:cNvSpPr/>
            <p:nvPr/>
          </p:nvSpPr>
          <p:spPr>
            <a:xfrm>
              <a:off x="0" y="-1270"/>
              <a:ext cx="6170798" cy="3186465"/>
            </a:xfrm>
            <a:custGeom>
              <a:avLst/>
              <a:gdLst/>
              <a:ahLst/>
              <a:cxnLst/>
              <a:rect l="l" t="t" r="r" b="b"/>
              <a:pathLst>
                <a:path w="6170798" h="3186465">
                  <a:moveTo>
                    <a:pt x="6159368" y="27940"/>
                  </a:moveTo>
                  <a:cubicBezTo>
                    <a:pt x="6150478" y="24130"/>
                    <a:pt x="6141588" y="21590"/>
                    <a:pt x="6132698" y="21590"/>
                  </a:cubicBezTo>
                  <a:cubicBezTo>
                    <a:pt x="6106028" y="20320"/>
                    <a:pt x="6015093" y="20320"/>
                    <a:pt x="5912980" y="17780"/>
                  </a:cubicBezTo>
                  <a:cubicBezTo>
                    <a:pt x="5679579" y="12700"/>
                    <a:pt x="5451041" y="6350"/>
                    <a:pt x="5217640" y="3810"/>
                  </a:cubicBezTo>
                  <a:cubicBezTo>
                    <a:pt x="5028002" y="1270"/>
                    <a:pt x="4843226" y="3810"/>
                    <a:pt x="4653588" y="2540"/>
                  </a:cubicBezTo>
                  <a:cubicBezTo>
                    <a:pt x="4570925" y="2540"/>
                    <a:pt x="4488262" y="0"/>
                    <a:pt x="4405599" y="2540"/>
                  </a:cubicBezTo>
                  <a:cubicBezTo>
                    <a:pt x="4206236" y="10160"/>
                    <a:pt x="4006873" y="11430"/>
                    <a:pt x="3802648" y="8890"/>
                  </a:cubicBezTo>
                  <a:cubicBezTo>
                    <a:pt x="3700535" y="7620"/>
                    <a:pt x="3598421" y="7620"/>
                    <a:pt x="3496309" y="7620"/>
                  </a:cubicBezTo>
                  <a:cubicBezTo>
                    <a:pt x="3311533" y="7620"/>
                    <a:pt x="3126758" y="7620"/>
                    <a:pt x="2941982" y="6350"/>
                  </a:cubicBezTo>
                  <a:cubicBezTo>
                    <a:pt x="2747481" y="5080"/>
                    <a:pt x="831650" y="2540"/>
                    <a:pt x="642012" y="1270"/>
                  </a:cubicBezTo>
                  <a:cubicBezTo>
                    <a:pt x="486411" y="0"/>
                    <a:pt x="335673" y="1270"/>
                    <a:pt x="180072" y="1270"/>
                  </a:cubicBezTo>
                  <a:cubicBezTo>
                    <a:pt x="73097" y="1270"/>
                    <a:pt x="33020" y="3810"/>
                    <a:pt x="5080" y="5080"/>
                  </a:cubicBezTo>
                  <a:cubicBezTo>
                    <a:pt x="3810" y="5080"/>
                    <a:pt x="2540" y="7620"/>
                    <a:pt x="0" y="8890"/>
                  </a:cubicBezTo>
                  <a:cubicBezTo>
                    <a:pt x="1270" y="21590"/>
                    <a:pt x="3810" y="34290"/>
                    <a:pt x="5080" y="46990"/>
                  </a:cubicBezTo>
                  <a:cubicBezTo>
                    <a:pt x="15240" y="166995"/>
                    <a:pt x="16510" y="307162"/>
                    <a:pt x="17780" y="444869"/>
                  </a:cubicBezTo>
                  <a:cubicBezTo>
                    <a:pt x="19050" y="585035"/>
                    <a:pt x="17780" y="725201"/>
                    <a:pt x="16510" y="867827"/>
                  </a:cubicBezTo>
                  <a:cubicBezTo>
                    <a:pt x="15240" y="1012911"/>
                    <a:pt x="2540" y="2535067"/>
                    <a:pt x="2540" y="2680152"/>
                  </a:cubicBezTo>
                  <a:cubicBezTo>
                    <a:pt x="2540" y="2822777"/>
                    <a:pt x="1270" y="2965402"/>
                    <a:pt x="0" y="3108028"/>
                  </a:cubicBezTo>
                  <a:cubicBezTo>
                    <a:pt x="0" y="3131855"/>
                    <a:pt x="3810" y="3142015"/>
                    <a:pt x="15240" y="3147095"/>
                  </a:cubicBezTo>
                  <a:cubicBezTo>
                    <a:pt x="22860" y="3150905"/>
                    <a:pt x="31750" y="3153445"/>
                    <a:pt x="40640" y="3154715"/>
                  </a:cubicBezTo>
                  <a:cubicBezTo>
                    <a:pt x="175210" y="3159795"/>
                    <a:pt x="359985" y="3163605"/>
                    <a:pt x="544761" y="3168685"/>
                  </a:cubicBezTo>
                  <a:cubicBezTo>
                    <a:pt x="646874" y="3171225"/>
                    <a:pt x="748987" y="3176305"/>
                    <a:pt x="851100" y="3177575"/>
                  </a:cubicBezTo>
                  <a:cubicBezTo>
                    <a:pt x="1021288" y="3180115"/>
                    <a:pt x="2917669" y="3181385"/>
                    <a:pt x="3087857" y="3182655"/>
                  </a:cubicBezTo>
                  <a:cubicBezTo>
                    <a:pt x="3112170" y="3182655"/>
                    <a:pt x="3136483" y="3182655"/>
                    <a:pt x="3160795" y="3182655"/>
                  </a:cubicBezTo>
                  <a:cubicBezTo>
                    <a:pt x="3277496" y="3182655"/>
                    <a:pt x="3399058" y="3181385"/>
                    <a:pt x="3515759" y="3181385"/>
                  </a:cubicBezTo>
                  <a:cubicBezTo>
                    <a:pt x="3651909" y="3181385"/>
                    <a:pt x="3783197" y="3182655"/>
                    <a:pt x="3919348" y="3182655"/>
                  </a:cubicBezTo>
                  <a:cubicBezTo>
                    <a:pt x="4118711" y="3182655"/>
                    <a:pt x="4322937" y="3182655"/>
                    <a:pt x="4522300" y="3182655"/>
                  </a:cubicBezTo>
                  <a:cubicBezTo>
                    <a:pt x="4707075" y="3182655"/>
                    <a:pt x="4891851" y="3183925"/>
                    <a:pt x="5076627" y="3185195"/>
                  </a:cubicBezTo>
                  <a:cubicBezTo>
                    <a:pt x="5159289" y="3185195"/>
                    <a:pt x="5246815" y="3186465"/>
                    <a:pt x="5329477" y="3186465"/>
                  </a:cubicBezTo>
                  <a:cubicBezTo>
                    <a:pt x="5596916" y="3185195"/>
                    <a:pt x="5859492" y="3178845"/>
                    <a:pt x="6109838" y="3178845"/>
                  </a:cubicBezTo>
                  <a:cubicBezTo>
                    <a:pt x="6113648" y="3178845"/>
                    <a:pt x="6118728" y="3176305"/>
                    <a:pt x="6122538" y="3173765"/>
                  </a:cubicBezTo>
                  <a:cubicBezTo>
                    <a:pt x="6127618" y="3169955"/>
                    <a:pt x="6130158" y="3163605"/>
                    <a:pt x="6132698" y="3161065"/>
                  </a:cubicBezTo>
                  <a:cubicBezTo>
                    <a:pt x="6133968" y="3090814"/>
                    <a:pt x="6135238" y="2987534"/>
                    <a:pt x="6136508" y="2884253"/>
                  </a:cubicBezTo>
                  <a:cubicBezTo>
                    <a:pt x="6137778" y="2724415"/>
                    <a:pt x="6147938" y="1189963"/>
                    <a:pt x="6149208" y="1030124"/>
                  </a:cubicBezTo>
                  <a:cubicBezTo>
                    <a:pt x="6149208" y="934221"/>
                    <a:pt x="6150478" y="838318"/>
                    <a:pt x="6151748" y="742415"/>
                  </a:cubicBezTo>
                  <a:cubicBezTo>
                    <a:pt x="6153018" y="639134"/>
                    <a:pt x="6154288" y="535854"/>
                    <a:pt x="6156828" y="432574"/>
                  </a:cubicBezTo>
                  <a:cubicBezTo>
                    <a:pt x="6158098" y="371097"/>
                    <a:pt x="6158098" y="307162"/>
                    <a:pt x="6163178" y="245685"/>
                  </a:cubicBezTo>
                  <a:cubicBezTo>
                    <a:pt x="6168258" y="171913"/>
                    <a:pt x="6170798" y="100601"/>
                    <a:pt x="6169528" y="44450"/>
                  </a:cubicBezTo>
                  <a:cubicBezTo>
                    <a:pt x="6169528" y="38100"/>
                    <a:pt x="6165718" y="30480"/>
                    <a:pt x="6159368" y="27940"/>
                  </a:cubicBezTo>
                  <a:close/>
                </a:path>
              </a:pathLst>
            </a:custGeom>
            <a:solidFill>
              <a:srgbClr val="3C476A"/>
            </a:solidFill>
          </p:spPr>
          <p:txBody>
            <a:bodyPr/>
            <a:lstStyle/>
            <a:p>
              <a:endParaRPr lang="hr-HR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8713921" y="558142"/>
            <a:ext cx="690833" cy="690833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C7BB"/>
            </a:solidFill>
          </p:spPr>
          <p:txBody>
            <a:bodyPr/>
            <a:lstStyle/>
            <a:p>
              <a:endParaRPr lang="hr-HR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5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2502150" y="1512470"/>
            <a:ext cx="12674216" cy="13197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206"/>
              </a:lnSpc>
              <a:spcBef>
                <a:spcPct val="0"/>
              </a:spcBef>
            </a:pPr>
            <a:r>
              <a:rPr lang="en-US" sz="7290" b="1" spc="43">
                <a:solidFill>
                  <a:srgbClr val="F9E2CF"/>
                </a:solidFill>
                <a:latin typeface="Poppins Bold"/>
                <a:ea typeface="Poppins Bold"/>
                <a:cs typeface="Poppins Bold"/>
                <a:sym typeface="Poppins Bold"/>
              </a:rPr>
              <a:t>Validacija modela</a:t>
            </a:r>
          </a:p>
        </p:txBody>
      </p:sp>
      <p:sp>
        <p:nvSpPr>
          <p:cNvPr id="10" name="Freeform 10"/>
          <p:cNvSpPr/>
          <p:nvPr/>
        </p:nvSpPr>
        <p:spPr>
          <a:xfrm>
            <a:off x="-7370401" y="-7449820"/>
            <a:ext cx="9171841" cy="9171841"/>
          </a:xfrm>
          <a:custGeom>
            <a:avLst/>
            <a:gdLst/>
            <a:ahLst/>
            <a:cxnLst/>
            <a:rect l="l" t="t" r="r" b="b"/>
            <a:pathLst>
              <a:path w="9171841" h="9171841">
                <a:moveTo>
                  <a:pt x="0" y="0"/>
                </a:moveTo>
                <a:lnTo>
                  <a:pt x="9171840" y="0"/>
                </a:lnTo>
                <a:lnTo>
                  <a:pt x="9171840" y="9171840"/>
                </a:lnTo>
                <a:lnTo>
                  <a:pt x="0" y="91718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r-HR"/>
          </a:p>
        </p:txBody>
      </p:sp>
      <p:sp>
        <p:nvSpPr>
          <p:cNvPr id="11" name="Freeform 11"/>
          <p:cNvSpPr/>
          <p:nvPr/>
        </p:nvSpPr>
        <p:spPr>
          <a:xfrm>
            <a:off x="-7536687" y="-7616106"/>
            <a:ext cx="9504412" cy="9504412"/>
          </a:xfrm>
          <a:custGeom>
            <a:avLst/>
            <a:gdLst/>
            <a:ahLst/>
            <a:cxnLst/>
            <a:rect l="l" t="t" r="r" b="b"/>
            <a:pathLst>
              <a:path w="9504412" h="9504412">
                <a:moveTo>
                  <a:pt x="0" y="0"/>
                </a:moveTo>
                <a:lnTo>
                  <a:pt x="9504412" y="0"/>
                </a:lnTo>
                <a:lnTo>
                  <a:pt x="9504412" y="9504412"/>
                </a:lnTo>
                <a:lnTo>
                  <a:pt x="0" y="95044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r-HR"/>
          </a:p>
        </p:txBody>
      </p:sp>
      <p:sp>
        <p:nvSpPr>
          <p:cNvPr id="12" name="Freeform 12"/>
          <p:cNvSpPr/>
          <p:nvPr/>
        </p:nvSpPr>
        <p:spPr>
          <a:xfrm>
            <a:off x="16377835" y="7852042"/>
            <a:ext cx="11157487" cy="11157487"/>
          </a:xfrm>
          <a:custGeom>
            <a:avLst/>
            <a:gdLst/>
            <a:ahLst/>
            <a:cxnLst/>
            <a:rect l="l" t="t" r="r" b="b"/>
            <a:pathLst>
              <a:path w="11157487" h="11157487">
                <a:moveTo>
                  <a:pt x="0" y="0"/>
                </a:moveTo>
                <a:lnTo>
                  <a:pt x="11157487" y="0"/>
                </a:lnTo>
                <a:lnTo>
                  <a:pt x="11157487" y="11157487"/>
                </a:lnTo>
                <a:lnTo>
                  <a:pt x="0" y="111574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r-HR"/>
          </a:p>
        </p:txBody>
      </p:sp>
      <p:sp>
        <p:nvSpPr>
          <p:cNvPr id="13" name="Freeform 13"/>
          <p:cNvSpPr/>
          <p:nvPr/>
        </p:nvSpPr>
        <p:spPr>
          <a:xfrm>
            <a:off x="16377835" y="7852042"/>
            <a:ext cx="10443437" cy="10443437"/>
          </a:xfrm>
          <a:custGeom>
            <a:avLst/>
            <a:gdLst/>
            <a:ahLst/>
            <a:cxnLst/>
            <a:rect l="l" t="t" r="r" b="b"/>
            <a:pathLst>
              <a:path w="10443437" h="10443437">
                <a:moveTo>
                  <a:pt x="0" y="0"/>
                </a:moveTo>
                <a:lnTo>
                  <a:pt x="10443437" y="0"/>
                </a:lnTo>
                <a:lnTo>
                  <a:pt x="10443437" y="10443437"/>
                </a:lnTo>
                <a:lnTo>
                  <a:pt x="0" y="104434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r-HR"/>
          </a:p>
        </p:txBody>
      </p:sp>
      <p:grpSp>
        <p:nvGrpSpPr>
          <p:cNvPr id="14" name="Group 14"/>
          <p:cNvGrpSpPr/>
          <p:nvPr/>
        </p:nvGrpSpPr>
        <p:grpSpPr>
          <a:xfrm>
            <a:off x="-1543050" y="9020981"/>
            <a:ext cx="3086100" cy="3086100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C8BC"/>
            </a:solidFill>
          </p:spPr>
          <p:txBody>
            <a:bodyPr/>
            <a:lstStyle/>
            <a:p>
              <a:endParaRPr lang="hr-HR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74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7259300" y="-1699554"/>
            <a:ext cx="3086100" cy="3086100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C8BC"/>
            </a:solidFill>
          </p:spPr>
          <p:txBody>
            <a:bodyPr/>
            <a:lstStyle/>
            <a:p>
              <a:endParaRPr lang="hr-HR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74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-2081100" y="-1543050"/>
            <a:ext cx="3086100" cy="3086100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C8BC"/>
            </a:solidFill>
          </p:spPr>
          <p:txBody>
            <a:bodyPr/>
            <a:lstStyle/>
            <a:p>
              <a:endParaRPr lang="hr-HR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74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7017281" y="9020981"/>
            <a:ext cx="3086100" cy="3086100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C8BC"/>
            </a:solidFill>
          </p:spPr>
          <p:txBody>
            <a:bodyPr/>
            <a:lstStyle/>
            <a:p>
              <a:endParaRPr lang="hr-HR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74"/>
                </a:lnSpc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2250399" y="3571225"/>
            <a:ext cx="11567270" cy="2458517"/>
            <a:chOff x="0" y="0"/>
            <a:chExt cx="15423027" cy="3278022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5423028" cy="3278022"/>
            </a:xfrm>
            <a:custGeom>
              <a:avLst/>
              <a:gdLst/>
              <a:ahLst/>
              <a:cxnLst/>
              <a:rect l="l" t="t" r="r" b="b"/>
              <a:pathLst>
                <a:path w="15423028" h="3278022">
                  <a:moveTo>
                    <a:pt x="0" y="0"/>
                  </a:moveTo>
                  <a:lnTo>
                    <a:pt x="15423028" y="0"/>
                  </a:lnTo>
                  <a:lnTo>
                    <a:pt x="15423028" y="3278022"/>
                  </a:lnTo>
                  <a:lnTo>
                    <a:pt x="0" y="327802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hr-HR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-57150"/>
              <a:ext cx="15423027" cy="3335172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582930" lvl="1" indent="-291465" algn="l">
                <a:lnSpc>
                  <a:spcPts val="3564"/>
                </a:lnSpc>
                <a:buFont typeface="Arial"/>
                <a:buChar char="•"/>
              </a:pPr>
              <a:r>
                <a:rPr lang="en-US" sz="2700" spc="102">
                  <a:solidFill>
                    <a:srgbClr val="F9E2CF"/>
                  </a:solidFill>
                  <a:latin typeface="Poppins"/>
                  <a:ea typeface="Poppins"/>
                  <a:cs typeface="Poppins"/>
                  <a:sym typeface="Poppins"/>
                </a:rPr>
                <a:t>metrike: accuracy, precision, recall, F1-score</a:t>
              </a:r>
            </a:p>
            <a:p>
              <a:pPr marL="582930" lvl="1" indent="-291465" algn="l">
                <a:lnSpc>
                  <a:spcPts val="3564"/>
                </a:lnSpc>
                <a:buFont typeface="Arial"/>
                <a:buChar char="•"/>
              </a:pPr>
              <a:r>
                <a:rPr lang="en-US" sz="2700" spc="102">
                  <a:solidFill>
                    <a:srgbClr val="F9E2CF"/>
                  </a:solidFill>
                  <a:latin typeface="Poppins"/>
                  <a:ea typeface="Poppins"/>
                  <a:cs typeface="Poppins"/>
                  <a:sym typeface="Poppins"/>
                </a:rPr>
                <a:t>klasifikacijski prag za pretvorbu vjerojatnosti</a:t>
              </a:r>
            </a:p>
            <a:p>
              <a:pPr marL="582930" lvl="1" indent="-291465" algn="l">
                <a:lnSpc>
                  <a:spcPts val="3564"/>
                </a:lnSpc>
                <a:buFont typeface="Arial"/>
                <a:buChar char="•"/>
              </a:pPr>
              <a:r>
                <a:rPr lang="en-US" sz="2700" spc="102">
                  <a:solidFill>
                    <a:srgbClr val="F9E2CF"/>
                  </a:solidFill>
                  <a:latin typeface="Poppins"/>
                  <a:ea typeface="Poppins"/>
                  <a:cs typeface="Poppins"/>
                  <a:sym typeface="Poppins"/>
                </a:rPr>
                <a:t>praćenje gubitka (loss) i točnost kroz epohe</a:t>
              </a:r>
            </a:p>
            <a:p>
              <a:pPr marL="582930" lvl="1" indent="-291465" algn="l">
                <a:lnSpc>
                  <a:spcPts val="3564"/>
                </a:lnSpc>
                <a:buFont typeface="Arial"/>
                <a:buChar char="•"/>
              </a:pPr>
              <a:r>
                <a:rPr lang="en-US" sz="2700" spc="102">
                  <a:solidFill>
                    <a:srgbClr val="F9E2CF"/>
                  </a:solidFill>
                  <a:latin typeface="Poppins"/>
                  <a:ea typeface="Poppins"/>
                  <a:cs typeface="Poppins"/>
                  <a:sym typeface="Poppins"/>
                </a:rPr>
                <a:t>analiza pravednosti po skupinama (Fairlearn)</a:t>
              </a:r>
            </a:p>
            <a:p>
              <a:pPr algn="l">
                <a:lnSpc>
                  <a:spcPts val="3564"/>
                </a:lnSpc>
              </a:pPr>
              <a:endParaRPr lang="en-US" sz="2700" spc="102">
                <a:solidFill>
                  <a:srgbClr val="F9E2CF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sp>
        <p:nvSpPr>
          <p:cNvPr id="29" name="Freeform 29"/>
          <p:cNvSpPr/>
          <p:nvPr/>
        </p:nvSpPr>
        <p:spPr>
          <a:xfrm>
            <a:off x="11825896" y="4367405"/>
            <a:ext cx="3983546" cy="3983546"/>
          </a:xfrm>
          <a:custGeom>
            <a:avLst/>
            <a:gdLst/>
            <a:ahLst/>
            <a:cxnLst/>
            <a:rect l="l" t="t" r="r" b="b"/>
            <a:pathLst>
              <a:path w="3983546" h="3983546">
                <a:moveTo>
                  <a:pt x="0" y="0"/>
                </a:moveTo>
                <a:lnTo>
                  <a:pt x="3983545" y="0"/>
                </a:lnTo>
                <a:lnTo>
                  <a:pt x="3983545" y="3983546"/>
                </a:lnTo>
                <a:lnTo>
                  <a:pt x="0" y="398354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hr-HR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C47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841186" y="490472"/>
            <a:ext cx="8877959" cy="1792148"/>
            <a:chOff x="0" y="0"/>
            <a:chExt cx="11837279" cy="238953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837279" cy="2389531"/>
            </a:xfrm>
            <a:custGeom>
              <a:avLst/>
              <a:gdLst/>
              <a:ahLst/>
              <a:cxnLst/>
              <a:rect l="l" t="t" r="r" b="b"/>
              <a:pathLst>
                <a:path w="11837279" h="2389531">
                  <a:moveTo>
                    <a:pt x="0" y="0"/>
                  </a:moveTo>
                  <a:lnTo>
                    <a:pt x="11837279" y="0"/>
                  </a:lnTo>
                  <a:lnTo>
                    <a:pt x="11837279" y="2389531"/>
                  </a:lnTo>
                  <a:lnTo>
                    <a:pt x="0" y="238953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hr-H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66675"/>
              <a:ext cx="11837279" cy="245620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8640"/>
                </a:lnSpc>
              </a:pPr>
              <a:r>
                <a:rPr lang="en-US" sz="7200" b="1" spc="43">
                  <a:solidFill>
                    <a:srgbClr val="F9E2C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Validacija modela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2081100" y="-1543050"/>
            <a:ext cx="3086100" cy="3086100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C8BC"/>
            </a:solidFill>
          </p:spPr>
          <p:txBody>
            <a:bodyPr/>
            <a:lstStyle/>
            <a:p>
              <a:endParaRPr lang="hr-HR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74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7259300" y="-1699554"/>
            <a:ext cx="3086100" cy="3086100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C8BC"/>
            </a:solidFill>
          </p:spPr>
          <p:txBody>
            <a:bodyPr/>
            <a:lstStyle/>
            <a:p>
              <a:endParaRPr lang="hr-HR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74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7017281" y="9020981"/>
            <a:ext cx="3086100" cy="3086100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C8BC"/>
            </a:solidFill>
          </p:spPr>
          <p:txBody>
            <a:bodyPr/>
            <a:lstStyle/>
            <a:p>
              <a:endParaRPr lang="hr-HR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74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-1543050" y="9020981"/>
            <a:ext cx="3086100" cy="3086100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C8BC"/>
            </a:solidFill>
          </p:spPr>
          <p:txBody>
            <a:bodyPr/>
            <a:lstStyle/>
            <a:p>
              <a:endParaRPr lang="hr-HR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74"/>
                </a:lnSpc>
              </a:pPr>
              <a:endParaRPr/>
            </a:p>
          </p:txBody>
        </p:sp>
      </p:grpSp>
      <p:sp>
        <p:nvSpPr>
          <p:cNvPr id="17" name="Freeform 17" descr="preencoded.png"/>
          <p:cNvSpPr/>
          <p:nvPr/>
        </p:nvSpPr>
        <p:spPr>
          <a:xfrm>
            <a:off x="3212765" y="2405176"/>
            <a:ext cx="11862470" cy="7115892"/>
          </a:xfrm>
          <a:custGeom>
            <a:avLst/>
            <a:gdLst/>
            <a:ahLst/>
            <a:cxnLst/>
            <a:rect l="l" t="t" r="r" b="b"/>
            <a:pathLst>
              <a:path w="11862470" h="7115892">
                <a:moveTo>
                  <a:pt x="0" y="0"/>
                </a:moveTo>
                <a:lnTo>
                  <a:pt x="11862470" y="0"/>
                </a:lnTo>
                <a:lnTo>
                  <a:pt x="11862470" y="7115892"/>
                </a:lnTo>
                <a:lnTo>
                  <a:pt x="0" y="71158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hr-HR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C47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841186" y="490472"/>
            <a:ext cx="8877959" cy="1792148"/>
            <a:chOff x="0" y="0"/>
            <a:chExt cx="11837279" cy="238953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837279" cy="2389531"/>
            </a:xfrm>
            <a:custGeom>
              <a:avLst/>
              <a:gdLst/>
              <a:ahLst/>
              <a:cxnLst/>
              <a:rect l="l" t="t" r="r" b="b"/>
              <a:pathLst>
                <a:path w="11837279" h="2389531">
                  <a:moveTo>
                    <a:pt x="0" y="0"/>
                  </a:moveTo>
                  <a:lnTo>
                    <a:pt x="11837279" y="0"/>
                  </a:lnTo>
                  <a:lnTo>
                    <a:pt x="11837279" y="2389531"/>
                  </a:lnTo>
                  <a:lnTo>
                    <a:pt x="0" y="238953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hr-H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66675"/>
              <a:ext cx="11837279" cy="245620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8640"/>
                </a:lnSpc>
              </a:pPr>
              <a:r>
                <a:rPr lang="en-US" sz="7200" b="1" spc="43">
                  <a:solidFill>
                    <a:srgbClr val="F9E2C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Validacija modela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2081100" y="-1543050"/>
            <a:ext cx="3086100" cy="3086100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C8BC"/>
            </a:solidFill>
          </p:spPr>
          <p:txBody>
            <a:bodyPr/>
            <a:lstStyle/>
            <a:p>
              <a:endParaRPr lang="hr-HR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74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7259300" y="-1699554"/>
            <a:ext cx="3086100" cy="3086100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C8BC"/>
            </a:solidFill>
          </p:spPr>
          <p:txBody>
            <a:bodyPr/>
            <a:lstStyle/>
            <a:p>
              <a:endParaRPr lang="hr-HR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74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7017281" y="9020981"/>
            <a:ext cx="3086100" cy="3086100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C8BC"/>
            </a:solidFill>
          </p:spPr>
          <p:txBody>
            <a:bodyPr/>
            <a:lstStyle/>
            <a:p>
              <a:endParaRPr lang="hr-HR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74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-1543050" y="9020981"/>
            <a:ext cx="3086100" cy="3086100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C8BC"/>
            </a:solidFill>
          </p:spPr>
          <p:txBody>
            <a:bodyPr/>
            <a:lstStyle/>
            <a:p>
              <a:endParaRPr lang="hr-HR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74"/>
                </a:lnSpc>
              </a:pPr>
              <a:endParaRPr/>
            </a:p>
          </p:txBody>
        </p:sp>
      </p:grpSp>
      <p:sp>
        <p:nvSpPr>
          <p:cNvPr id="17" name="Freeform 17" descr="preencoded.png"/>
          <p:cNvSpPr/>
          <p:nvPr/>
        </p:nvSpPr>
        <p:spPr>
          <a:xfrm>
            <a:off x="3360926" y="2387502"/>
            <a:ext cx="11838478" cy="7101479"/>
          </a:xfrm>
          <a:custGeom>
            <a:avLst/>
            <a:gdLst/>
            <a:ahLst/>
            <a:cxnLst/>
            <a:rect l="l" t="t" r="r" b="b"/>
            <a:pathLst>
              <a:path w="11838478" h="7101479">
                <a:moveTo>
                  <a:pt x="0" y="0"/>
                </a:moveTo>
                <a:lnTo>
                  <a:pt x="11838479" y="0"/>
                </a:lnTo>
                <a:lnTo>
                  <a:pt x="11838479" y="7101479"/>
                </a:lnTo>
                <a:lnTo>
                  <a:pt x="0" y="710147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hr-HR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45F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0594137">
            <a:off x="8401816" y="1111311"/>
            <a:ext cx="8057214" cy="7726450"/>
            <a:chOff x="0" y="0"/>
            <a:chExt cx="3324200" cy="3187735"/>
          </a:xfrm>
        </p:grpSpPr>
        <p:sp>
          <p:nvSpPr>
            <p:cNvPr id="3" name="Freeform 3"/>
            <p:cNvSpPr/>
            <p:nvPr/>
          </p:nvSpPr>
          <p:spPr>
            <a:xfrm>
              <a:off x="0" y="-1270"/>
              <a:ext cx="3325470" cy="3186465"/>
            </a:xfrm>
            <a:custGeom>
              <a:avLst/>
              <a:gdLst/>
              <a:ahLst/>
              <a:cxnLst/>
              <a:rect l="l" t="t" r="r" b="b"/>
              <a:pathLst>
                <a:path w="3325470" h="3186465">
                  <a:moveTo>
                    <a:pt x="3314040" y="27940"/>
                  </a:moveTo>
                  <a:cubicBezTo>
                    <a:pt x="3305150" y="24130"/>
                    <a:pt x="3296260" y="21590"/>
                    <a:pt x="3287370" y="21590"/>
                  </a:cubicBezTo>
                  <a:cubicBezTo>
                    <a:pt x="3260700" y="20320"/>
                    <a:pt x="3211514" y="20320"/>
                    <a:pt x="3157461" y="17780"/>
                  </a:cubicBezTo>
                  <a:cubicBezTo>
                    <a:pt x="3033913" y="12700"/>
                    <a:pt x="2912938" y="6350"/>
                    <a:pt x="2789390" y="3810"/>
                  </a:cubicBezTo>
                  <a:cubicBezTo>
                    <a:pt x="2689006" y="1270"/>
                    <a:pt x="2591197" y="3810"/>
                    <a:pt x="2490814" y="2540"/>
                  </a:cubicBezTo>
                  <a:cubicBezTo>
                    <a:pt x="2447057" y="2540"/>
                    <a:pt x="2403300" y="0"/>
                    <a:pt x="2359544" y="2540"/>
                  </a:cubicBezTo>
                  <a:cubicBezTo>
                    <a:pt x="2254013" y="10160"/>
                    <a:pt x="2148482" y="11430"/>
                    <a:pt x="2040377" y="8890"/>
                  </a:cubicBezTo>
                  <a:cubicBezTo>
                    <a:pt x="1986324" y="7620"/>
                    <a:pt x="1932272" y="7620"/>
                    <a:pt x="1878219" y="7620"/>
                  </a:cubicBezTo>
                  <a:cubicBezTo>
                    <a:pt x="1780410" y="7620"/>
                    <a:pt x="1682601" y="7620"/>
                    <a:pt x="1584792" y="6350"/>
                  </a:cubicBezTo>
                  <a:cubicBezTo>
                    <a:pt x="1481834" y="5080"/>
                    <a:pt x="467707" y="2540"/>
                    <a:pt x="367324" y="1270"/>
                  </a:cubicBezTo>
                  <a:cubicBezTo>
                    <a:pt x="284958" y="0"/>
                    <a:pt x="205166" y="1270"/>
                    <a:pt x="122801" y="1270"/>
                  </a:cubicBezTo>
                  <a:cubicBezTo>
                    <a:pt x="66174" y="1270"/>
                    <a:pt x="33020" y="3810"/>
                    <a:pt x="5080" y="5080"/>
                  </a:cubicBezTo>
                  <a:cubicBezTo>
                    <a:pt x="3810" y="5080"/>
                    <a:pt x="2540" y="7620"/>
                    <a:pt x="0" y="8890"/>
                  </a:cubicBezTo>
                  <a:cubicBezTo>
                    <a:pt x="1270" y="21590"/>
                    <a:pt x="3810" y="34290"/>
                    <a:pt x="5080" y="46990"/>
                  </a:cubicBezTo>
                  <a:cubicBezTo>
                    <a:pt x="15240" y="166995"/>
                    <a:pt x="16510" y="307162"/>
                    <a:pt x="17780" y="444869"/>
                  </a:cubicBezTo>
                  <a:cubicBezTo>
                    <a:pt x="19050" y="585035"/>
                    <a:pt x="17780" y="725201"/>
                    <a:pt x="16510" y="867827"/>
                  </a:cubicBezTo>
                  <a:cubicBezTo>
                    <a:pt x="15240" y="1012911"/>
                    <a:pt x="2540" y="2535067"/>
                    <a:pt x="2540" y="2680152"/>
                  </a:cubicBezTo>
                  <a:cubicBezTo>
                    <a:pt x="2540" y="2822777"/>
                    <a:pt x="1270" y="2965402"/>
                    <a:pt x="0" y="3108028"/>
                  </a:cubicBezTo>
                  <a:cubicBezTo>
                    <a:pt x="0" y="3131855"/>
                    <a:pt x="3810" y="3142015"/>
                    <a:pt x="15240" y="3147095"/>
                  </a:cubicBezTo>
                  <a:cubicBezTo>
                    <a:pt x="22860" y="3150905"/>
                    <a:pt x="31750" y="3153445"/>
                    <a:pt x="40640" y="3154715"/>
                  </a:cubicBezTo>
                  <a:cubicBezTo>
                    <a:pt x="120227" y="3159795"/>
                    <a:pt x="218036" y="3163605"/>
                    <a:pt x="315845" y="3168685"/>
                  </a:cubicBezTo>
                  <a:cubicBezTo>
                    <a:pt x="369898" y="3171225"/>
                    <a:pt x="423950" y="3176305"/>
                    <a:pt x="478003" y="3177575"/>
                  </a:cubicBezTo>
                  <a:cubicBezTo>
                    <a:pt x="568090" y="3180115"/>
                    <a:pt x="1571922" y="3181385"/>
                    <a:pt x="1662009" y="3182655"/>
                  </a:cubicBezTo>
                  <a:cubicBezTo>
                    <a:pt x="1674879" y="3182655"/>
                    <a:pt x="1687749" y="3182655"/>
                    <a:pt x="1700618" y="3182655"/>
                  </a:cubicBezTo>
                  <a:cubicBezTo>
                    <a:pt x="1762392" y="3182655"/>
                    <a:pt x="1826741" y="3181385"/>
                    <a:pt x="1888515" y="3181385"/>
                  </a:cubicBezTo>
                  <a:cubicBezTo>
                    <a:pt x="1960585" y="3181385"/>
                    <a:pt x="2030081" y="3182655"/>
                    <a:pt x="2102151" y="3182655"/>
                  </a:cubicBezTo>
                  <a:cubicBezTo>
                    <a:pt x="2207682" y="3182655"/>
                    <a:pt x="2315787" y="3182655"/>
                    <a:pt x="2421318" y="3182655"/>
                  </a:cubicBezTo>
                  <a:cubicBezTo>
                    <a:pt x="2519127" y="3182655"/>
                    <a:pt x="2616936" y="3183925"/>
                    <a:pt x="2714746" y="3185195"/>
                  </a:cubicBezTo>
                  <a:cubicBezTo>
                    <a:pt x="2758502" y="3185195"/>
                    <a:pt x="2804833" y="3186465"/>
                    <a:pt x="2848590" y="3186465"/>
                  </a:cubicBezTo>
                  <a:cubicBezTo>
                    <a:pt x="2990156" y="3185195"/>
                    <a:pt x="3129148" y="3178845"/>
                    <a:pt x="3264510" y="3178845"/>
                  </a:cubicBezTo>
                  <a:cubicBezTo>
                    <a:pt x="3268320" y="3178845"/>
                    <a:pt x="3273400" y="3176305"/>
                    <a:pt x="3277210" y="3173765"/>
                  </a:cubicBezTo>
                  <a:cubicBezTo>
                    <a:pt x="3282290" y="3169955"/>
                    <a:pt x="3284830" y="3163605"/>
                    <a:pt x="3287370" y="3161065"/>
                  </a:cubicBezTo>
                  <a:cubicBezTo>
                    <a:pt x="3288640" y="3090814"/>
                    <a:pt x="3289910" y="2987534"/>
                    <a:pt x="3291180" y="2884253"/>
                  </a:cubicBezTo>
                  <a:cubicBezTo>
                    <a:pt x="3292450" y="2724415"/>
                    <a:pt x="3302610" y="1189963"/>
                    <a:pt x="3303880" y="1030124"/>
                  </a:cubicBezTo>
                  <a:cubicBezTo>
                    <a:pt x="3303880" y="934221"/>
                    <a:pt x="3305150" y="838318"/>
                    <a:pt x="3306420" y="742415"/>
                  </a:cubicBezTo>
                  <a:cubicBezTo>
                    <a:pt x="3307690" y="639134"/>
                    <a:pt x="3308960" y="535854"/>
                    <a:pt x="3311500" y="432574"/>
                  </a:cubicBezTo>
                  <a:cubicBezTo>
                    <a:pt x="3312770" y="371097"/>
                    <a:pt x="3312770" y="307162"/>
                    <a:pt x="3317850" y="245685"/>
                  </a:cubicBezTo>
                  <a:cubicBezTo>
                    <a:pt x="3322930" y="171913"/>
                    <a:pt x="3325470" y="100601"/>
                    <a:pt x="3324200" y="44450"/>
                  </a:cubicBezTo>
                  <a:cubicBezTo>
                    <a:pt x="3324200" y="38100"/>
                    <a:pt x="3320390" y="30480"/>
                    <a:pt x="3314040" y="27940"/>
                  </a:cubicBezTo>
                  <a:close/>
                </a:path>
              </a:pathLst>
            </a:custGeom>
            <a:solidFill>
              <a:srgbClr val="FFC7BB"/>
            </a:solidFill>
          </p:spPr>
          <p:txBody>
            <a:bodyPr/>
            <a:lstStyle/>
            <a:p>
              <a:endParaRPr lang="hr-HR"/>
            </a:p>
          </p:txBody>
        </p:sp>
      </p:grpSp>
      <p:grpSp>
        <p:nvGrpSpPr>
          <p:cNvPr id="4" name="Group 4"/>
          <p:cNvGrpSpPr/>
          <p:nvPr/>
        </p:nvGrpSpPr>
        <p:grpSpPr>
          <a:xfrm rot="-10800000">
            <a:off x="8177834" y="910834"/>
            <a:ext cx="8057214" cy="7726450"/>
            <a:chOff x="0" y="0"/>
            <a:chExt cx="3324200" cy="3187735"/>
          </a:xfrm>
        </p:grpSpPr>
        <p:sp>
          <p:nvSpPr>
            <p:cNvPr id="5" name="Freeform 5"/>
            <p:cNvSpPr/>
            <p:nvPr/>
          </p:nvSpPr>
          <p:spPr>
            <a:xfrm>
              <a:off x="0" y="-1270"/>
              <a:ext cx="3325470" cy="3186465"/>
            </a:xfrm>
            <a:custGeom>
              <a:avLst/>
              <a:gdLst/>
              <a:ahLst/>
              <a:cxnLst/>
              <a:rect l="l" t="t" r="r" b="b"/>
              <a:pathLst>
                <a:path w="3325470" h="3186465">
                  <a:moveTo>
                    <a:pt x="3314040" y="27940"/>
                  </a:moveTo>
                  <a:cubicBezTo>
                    <a:pt x="3305150" y="24130"/>
                    <a:pt x="3296260" y="21590"/>
                    <a:pt x="3287370" y="21590"/>
                  </a:cubicBezTo>
                  <a:cubicBezTo>
                    <a:pt x="3260700" y="20320"/>
                    <a:pt x="3211514" y="20320"/>
                    <a:pt x="3157461" y="17780"/>
                  </a:cubicBezTo>
                  <a:cubicBezTo>
                    <a:pt x="3033913" y="12700"/>
                    <a:pt x="2912938" y="6350"/>
                    <a:pt x="2789390" y="3810"/>
                  </a:cubicBezTo>
                  <a:cubicBezTo>
                    <a:pt x="2689006" y="1270"/>
                    <a:pt x="2591197" y="3810"/>
                    <a:pt x="2490814" y="2540"/>
                  </a:cubicBezTo>
                  <a:cubicBezTo>
                    <a:pt x="2447057" y="2540"/>
                    <a:pt x="2403300" y="0"/>
                    <a:pt x="2359544" y="2540"/>
                  </a:cubicBezTo>
                  <a:cubicBezTo>
                    <a:pt x="2254013" y="10160"/>
                    <a:pt x="2148482" y="11430"/>
                    <a:pt x="2040377" y="8890"/>
                  </a:cubicBezTo>
                  <a:cubicBezTo>
                    <a:pt x="1986324" y="7620"/>
                    <a:pt x="1932272" y="7620"/>
                    <a:pt x="1878219" y="7620"/>
                  </a:cubicBezTo>
                  <a:cubicBezTo>
                    <a:pt x="1780410" y="7620"/>
                    <a:pt x="1682601" y="7620"/>
                    <a:pt x="1584792" y="6350"/>
                  </a:cubicBezTo>
                  <a:cubicBezTo>
                    <a:pt x="1481834" y="5080"/>
                    <a:pt x="467707" y="2540"/>
                    <a:pt x="367324" y="1270"/>
                  </a:cubicBezTo>
                  <a:cubicBezTo>
                    <a:pt x="284958" y="0"/>
                    <a:pt x="205166" y="1270"/>
                    <a:pt x="122801" y="1270"/>
                  </a:cubicBezTo>
                  <a:cubicBezTo>
                    <a:pt x="66174" y="1270"/>
                    <a:pt x="33020" y="3810"/>
                    <a:pt x="5080" y="5080"/>
                  </a:cubicBezTo>
                  <a:cubicBezTo>
                    <a:pt x="3810" y="5080"/>
                    <a:pt x="2540" y="7620"/>
                    <a:pt x="0" y="8890"/>
                  </a:cubicBezTo>
                  <a:cubicBezTo>
                    <a:pt x="1270" y="21590"/>
                    <a:pt x="3810" y="34290"/>
                    <a:pt x="5080" y="46990"/>
                  </a:cubicBezTo>
                  <a:cubicBezTo>
                    <a:pt x="15240" y="166995"/>
                    <a:pt x="16510" y="307162"/>
                    <a:pt x="17780" y="444869"/>
                  </a:cubicBezTo>
                  <a:cubicBezTo>
                    <a:pt x="19050" y="585035"/>
                    <a:pt x="17780" y="725201"/>
                    <a:pt x="16510" y="867827"/>
                  </a:cubicBezTo>
                  <a:cubicBezTo>
                    <a:pt x="15240" y="1012911"/>
                    <a:pt x="2540" y="2535067"/>
                    <a:pt x="2540" y="2680152"/>
                  </a:cubicBezTo>
                  <a:cubicBezTo>
                    <a:pt x="2540" y="2822777"/>
                    <a:pt x="1270" y="2965402"/>
                    <a:pt x="0" y="3108028"/>
                  </a:cubicBezTo>
                  <a:cubicBezTo>
                    <a:pt x="0" y="3131855"/>
                    <a:pt x="3810" y="3142015"/>
                    <a:pt x="15240" y="3147095"/>
                  </a:cubicBezTo>
                  <a:cubicBezTo>
                    <a:pt x="22860" y="3150905"/>
                    <a:pt x="31750" y="3153445"/>
                    <a:pt x="40640" y="3154715"/>
                  </a:cubicBezTo>
                  <a:cubicBezTo>
                    <a:pt x="120227" y="3159795"/>
                    <a:pt x="218036" y="3163605"/>
                    <a:pt x="315845" y="3168685"/>
                  </a:cubicBezTo>
                  <a:cubicBezTo>
                    <a:pt x="369898" y="3171225"/>
                    <a:pt x="423950" y="3176305"/>
                    <a:pt x="478003" y="3177575"/>
                  </a:cubicBezTo>
                  <a:cubicBezTo>
                    <a:pt x="568090" y="3180115"/>
                    <a:pt x="1571922" y="3181385"/>
                    <a:pt x="1662009" y="3182655"/>
                  </a:cubicBezTo>
                  <a:cubicBezTo>
                    <a:pt x="1674879" y="3182655"/>
                    <a:pt x="1687749" y="3182655"/>
                    <a:pt x="1700618" y="3182655"/>
                  </a:cubicBezTo>
                  <a:cubicBezTo>
                    <a:pt x="1762392" y="3182655"/>
                    <a:pt x="1826741" y="3181385"/>
                    <a:pt x="1888515" y="3181385"/>
                  </a:cubicBezTo>
                  <a:cubicBezTo>
                    <a:pt x="1960585" y="3181385"/>
                    <a:pt x="2030081" y="3182655"/>
                    <a:pt x="2102151" y="3182655"/>
                  </a:cubicBezTo>
                  <a:cubicBezTo>
                    <a:pt x="2207682" y="3182655"/>
                    <a:pt x="2315787" y="3182655"/>
                    <a:pt x="2421318" y="3182655"/>
                  </a:cubicBezTo>
                  <a:cubicBezTo>
                    <a:pt x="2519127" y="3182655"/>
                    <a:pt x="2616936" y="3183925"/>
                    <a:pt x="2714746" y="3185195"/>
                  </a:cubicBezTo>
                  <a:cubicBezTo>
                    <a:pt x="2758502" y="3185195"/>
                    <a:pt x="2804833" y="3186465"/>
                    <a:pt x="2848590" y="3186465"/>
                  </a:cubicBezTo>
                  <a:cubicBezTo>
                    <a:pt x="2990156" y="3185195"/>
                    <a:pt x="3129148" y="3178845"/>
                    <a:pt x="3264510" y="3178845"/>
                  </a:cubicBezTo>
                  <a:cubicBezTo>
                    <a:pt x="3268320" y="3178845"/>
                    <a:pt x="3273400" y="3176305"/>
                    <a:pt x="3277210" y="3173765"/>
                  </a:cubicBezTo>
                  <a:cubicBezTo>
                    <a:pt x="3282290" y="3169955"/>
                    <a:pt x="3284830" y="3163605"/>
                    <a:pt x="3287370" y="3161065"/>
                  </a:cubicBezTo>
                  <a:cubicBezTo>
                    <a:pt x="3288640" y="3090814"/>
                    <a:pt x="3289910" y="2987534"/>
                    <a:pt x="3291180" y="2884253"/>
                  </a:cubicBezTo>
                  <a:cubicBezTo>
                    <a:pt x="3292450" y="2724415"/>
                    <a:pt x="3302610" y="1189963"/>
                    <a:pt x="3303880" y="1030124"/>
                  </a:cubicBezTo>
                  <a:cubicBezTo>
                    <a:pt x="3303880" y="934221"/>
                    <a:pt x="3305150" y="838318"/>
                    <a:pt x="3306420" y="742415"/>
                  </a:cubicBezTo>
                  <a:cubicBezTo>
                    <a:pt x="3307690" y="639134"/>
                    <a:pt x="3308960" y="535854"/>
                    <a:pt x="3311500" y="432574"/>
                  </a:cubicBezTo>
                  <a:cubicBezTo>
                    <a:pt x="3312770" y="371097"/>
                    <a:pt x="3312770" y="307162"/>
                    <a:pt x="3317850" y="245685"/>
                  </a:cubicBezTo>
                  <a:cubicBezTo>
                    <a:pt x="3322930" y="171913"/>
                    <a:pt x="3325470" y="100601"/>
                    <a:pt x="3324200" y="44450"/>
                  </a:cubicBezTo>
                  <a:cubicBezTo>
                    <a:pt x="3324200" y="38100"/>
                    <a:pt x="3320390" y="30480"/>
                    <a:pt x="3314040" y="27940"/>
                  </a:cubicBezTo>
                  <a:close/>
                </a:path>
              </a:pathLst>
            </a:custGeom>
            <a:solidFill>
              <a:srgbClr val="3C476A"/>
            </a:solidFill>
          </p:spPr>
          <p:txBody>
            <a:bodyPr/>
            <a:lstStyle/>
            <a:p>
              <a:endParaRPr lang="hr-HR"/>
            </a:p>
          </p:txBody>
        </p:sp>
      </p:grpSp>
      <p:sp>
        <p:nvSpPr>
          <p:cNvPr id="6" name="Freeform 6"/>
          <p:cNvSpPr/>
          <p:nvPr/>
        </p:nvSpPr>
        <p:spPr>
          <a:xfrm>
            <a:off x="18136536" y="-330677"/>
            <a:ext cx="7428470" cy="8389442"/>
          </a:xfrm>
          <a:custGeom>
            <a:avLst/>
            <a:gdLst/>
            <a:ahLst/>
            <a:cxnLst/>
            <a:rect l="l" t="t" r="r" b="b"/>
            <a:pathLst>
              <a:path w="7428470" h="8389442">
                <a:moveTo>
                  <a:pt x="0" y="0"/>
                </a:moveTo>
                <a:lnTo>
                  <a:pt x="7428470" y="0"/>
                </a:lnTo>
                <a:lnTo>
                  <a:pt x="7428470" y="8389442"/>
                </a:lnTo>
                <a:lnTo>
                  <a:pt x="0" y="83894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r-HR"/>
          </a:p>
        </p:txBody>
      </p:sp>
      <p:grpSp>
        <p:nvGrpSpPr>
          <p:cNvPr id="7" name="Group 7"/>
          <p:cNvGrpSpPr/>
          <p:nvPr/>
        </p:nvGrpSpPr>
        <p:grpSpPr>
          <a:xfrm rot="-216963">
            <a:off x="846741" y="5343545"/>
            <a:ext cx="5300693" cy="4533540"/>
            <a:chOff x="0" y="0"/>
            <a:chExt cx="852560" cy="729171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52560" cy="729171"/>
            </a:xfrm>
            <a:custGeom>
              <a:avLst/>
              <a:gdLst/>
              <a:ahLst/>
              <a:cxnLst/>
              <a:rect l="l" t="t" r="r" b="b"/>
              <a:pathLst>
                <a:path w="852560" h="729171">
                  <a:moveTo>
                    <a:pt x="0" y="0"/>
                  </a:moveTo>
                  <a:lnTo>
                    <a:pt x="852560" y="0"/>
                  </a:lnTo>
                  <a:lnTo>
                    <a:pt x="852560" y="729171"/>
                  </a:lnTo>
                  <a:lnTo>
                    <a:pt x="0" y="729171"/>
                  </a:lnTo>
                  <a:close/>
                </a:path>
              </a:pathLst>
            </a:custGeom>
            <a:solidFill>
              <a:srgbClr val="3C476A"/>
            </a:solidFill>
          </p:spPr>
          <p:txBody>
            <a:bodyPr/>
            <a:lstStyle/>
            <a:p>
              <a:endParaRPr lang="hr-HR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852560" cy="7767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74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 rot="325502">
            <a:off x="2493901" y="577725"/>
            <a:ext cx="5300693" cy="4533540"/>
            <a:chOff x="0" y="0"/>
            <a:chExt cx="852560" cy="729171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52560" cy="729171"/>
            </a:xfrm>
            <a:custGeom>
              <a:avLst/>
              <a:gdLst/>
              <a:ahLst/>
              <a:cxnLst/>
              <a:rect l="l" t="t" r="r" b="b"/>
              <a:pathLst>
                <a:path w="852560" h="729171">
                  <a:moveTo>
                    <a:pt x="0" y="0"/>
                  </a:moveTo>
                  <a:lnTo>
                    <a:pt x="852560" y="0"/>
                  </a:lnTo>
                  <a:lnTo>
                    <a:pt x="852560" y="729171"/>
                  </a:lnTo>
                  <a:lnTo>
                    <a:pt x="0" y="729171"/>
                  </a:lnTo>
                  <a:close/>
                </a:path>
              </a:pathLst>
            </a:custGeom>
            <a:solidFill>
              <a:srgbClr val="3C476A"/>
            </a:solidFill>
          </p:spPr>
          <p:txBody>
            <a:bodyPr/>
            <a:lstStyle/>
            <a:p>
              <a:endParaRPr lang="hr-HR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47625"/>
              <a:ext cx="852560" cy="7767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74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-4538314" y="-5559868"/>
            <a:ext cx="8106265" cy="9154919"/>
          </a:xfrm>
          <a:custGeom>
            <a:avLst/>
            <a:gdLst/>
            <a:ahLst/>
            <a:cxnLst/>
            <a:rect l="l" t="t" r="r" b="b"/>
            <a:pathLst>
              <a:path w="8106265" h="9154919">
                <a:moveTo>
                  <a:pt x="0" y="0"/>
                </a:moveTo>
                <a:lnTo>
                  <a:pt x="8106265" y="0"/>
                </a:lnTo>
                <a:lnTo>
                  <a:pt x="8106265" y="9154920"/>
                </a:lnTo>
                <a:lnTo>
                  <a:pt x="0" y="91549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r-HR"/>
          </a:p>
        </p:txBody>
      </p:sp>
      <p:grpSp>
        <p:nvGrpSpPr>
          <p:cNvPr id="14" name="Group 14"/>
          <p:cNvGrpSpPr/>
          <p:nvPr/>
        </p:nvGrpSpPr>
        <p:grpSpPr>
          <a:xfrm>
            <a:off x="11851499" y="565418"/>
            <a:ext cx="690833" cy="690833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C7BB"/>
            </a:solidFill>
          </p:spPr>
          <p:txBody>
            <a:bodyPr/>
            <a:lstStyle/>
            <a:p>
              <a:endParaRPr lang="hr-HR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5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 rot="325502">
            <a:off x="5168406" y="291255"/>
            <a:ext cx="536451" cy="536451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C7BB"/>
            </a:solidFill>
          </p:spPr>
          <p:txBody>
            <a:bodyPr/>
            <a:lstStyle/>
            <a:p>
              <a:endParaRPr lang="hr-HR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5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 rot="325502">
            <a:off x="2931919" y="4998890"/>
            <a:ext cx="540815" cy="540815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C7BB"/>
            </a:solidFill>
          </p:spPr>
          <p:txBody>
            <a:bodyPr/>
            <a:lstStyle/>
            <a:p>
              <a:endParaRPr lang="hr-HR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5"/>
                </a:lnSpc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 rot="325502">
            <a:off x="3231992" y="820811"/>
            <a:ext cx="4134980" cy="8234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36"/>
              </a:lnSpc>
              <a:spcBef>
                <a:spcPct val="0"/>
              </a:spcBef>
            </a:pPr>
            <a:r>
              <a:rPr lang="en-US" sz="2528" spc="96">
                <a:solidFill>
                  <a:srgbClr val="F9E2CF"/>
                </a:solidFill>
                <a:latin typeface="Poppins"/>
                <a:ea typeface="Poppins"/>
                <a:cs typeface="Poppins"/>
                <a:sym typeface="Poppins"/>
              </a:rPr>
              <a:t>m</a:t>
            </a:r>
            <a:r>
              <a:rPr lang="en-US" sz="2528" u="none" strike="noStrike" spc="96">
                <a:solidFill>
                  <a:srgbClr val="F9E2CF"/>
                </a:solidFill>
                <a:latin typeface="Poppins"/>
                <a:ea typeface="Poppins"/>
                <a:cs typeface="Poppins"/>
                <a:sym typeface="Poppins"/>
              </a:rPr>
              <a:t>aligna lezija</a:t>
            </a:r>
          </a:p>
          <a:p>
            <a:pPr algn="ctr">
              <a:lnSpc>
                <a:spcPts val="3236"/>
              </a:lnSpc>
              <a:spcBef>
                <a:spcPct val="0"/>
              </a:spcBef>
            </a:pPr>
            <a:endParaRPr lang="en-US" sz="2528" u="none" strike="noStrike" spc="96">
              <a:solidFill>
                <a:srgbClr val="F9E2C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4" name="Freeform 24" descr="preencoded.png"/>
          <p:cNvSpPr/>
          <p:nvPr/>
        </p:nvSpPr>
        <p:spPr>
          <a:xfrm rot="340720">
            <a:off x="2890754" y="1407127"/>
            <a:ext cx="4506989" cy="3382584"/>
          </a:xfrm>
          <a:custGeom>
            <a:avLst/>
            <a:gdLst/>
            <a:ahLst/>
            <a:cxnLst/>
            <a:rect l="l" t="t" r="r" b="b"/>
            <a:pathLst>
              <a:path w="4506989" h="3382584">
                <a:moveTo>
                  <a:pt x="0" y="0"/>
                </a:moveTo>
                <a:lnTo>
                  <a:pt x="4506988" y="0"/>
                </a:lnTo>
                <a:lnTo>
                  <a:pt x="4506988" y="3382584"/>
                </a:lnTo>
                <a:lnTo>
                  <a:pt x="0" y="338258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hr-HR"/>
          </a:p>
        </p:txBody>
      </p:sp>
      <p:sp>
        <p:nvSpPr>
          <p:cNvPr id="25" name="Freeform 25" descr="preencoded.png"/>
          <p:cNvSpPr/>
          <p:nvPr/>
        </p:nvSpPr>
        <p:spPr>
          <a:xfrm rot="10555104">
            <a:off x="1197669" y="5629347"/>
            <a:ext cx="4494903" cy="3373514"/>
          </a:xfrm>
          <a:custGeom>
            <a:avLst/>
            <a:gdLst/>
            <a:ahLst/>
            <a:cxnLst/>
            <a:rect l="l" t="t" r="r" b="b"/>
            <a:pathLst>
              <a:path w="4494903" h="3373514">
                <a:moveTo>
                  <a:pt x="0" y="0"/>
                </a:moveTo>
                <a:lnTo>
                  <a:pt x="4494903" y="0"/>
                </a:lnTo>
                <a:lnTo>
                  <a:pt x="4494903" y="3373514"/>
                </a:lnTo>
                <a:lnTo>
                  <a:pt x="0" y="337351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hr-HR"/>
          </a:p>
        </p:txBody>
      </p:sp>
      <p:sp>
        <p:nvSpPr>
          <p:cNvPr id="26" name="Freeform 26"/>
          <p:cNvSpPr/>
          <p:nvPr/>
        </p:nvSpPr>
        <p:spPr>
          <a:xfrm rot="-6303614">
            <a:off x="16600461" y="8260803"/>
            <a:ext cx="3241098" cy="3241098"/>
          </a:xfrm>
          <a:custGeom>
            <a:avLst/>
            <a:gdLst/>
            <a:ahLst/>
            <a:cxnLst/>
            <a:rect l="l" t="t" r="r" b="b"/>
            <a:pathLst>
              <a:path w="3241098" h="3241098">
                <a:moveTo>
                  <a:pt x="0" y="0"/>
                </a:moveTo>
                <a:lnTo>
                  <a:pt x="3241098" y="0"/>
                </a:lnTo>
                <a:lnTo>
                  <a:pt x="3241098" y="3241098"/>
                </a:lnTo>
                <a:lnTo>
                  <a:pt x="0" y="324109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hr-HR"/>
          </a:p>
        </p:txBody>
      </p:sp>
      <p:sp>
        <p:nvSpPr>
          <p:cNvPr id="27" name="TextBox 27"/>
          <p:cNvSpPr txBox="1"/>
          <p:nvPr/>
        </p:nvSpPr>
        <p:spPr>
          <a:xfrm>
            <a:off x="10890945" y="1628352"/>
            <a:ext cx="2630990" cy="13197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206"/>
              </a:lnSpc>
              <a:spcBef>
                <a:spcPct val="0"/>
              </a:spcBef>
            </a:pPr>
            <a:r>
              <a:rPr lang="en-US" sz="7290" b="1" u="none" strike="noStrike" spc="43">
                <a:solidFill>
                  <a:srgbClr val="F9E2CF"/>
                </a:solidFill>
                <a:latin typeface="Poppins Bold"/>
                <a:ea typeface="Poppins Bold"/>
                <a:cs typeface="Poppins Bold"/>
                <a:sym typeface="Poppins Bold"/>
              </a:rPr>
              <a:t>Uvod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8548781" y="3050794"/>
            <a:ext cx="7315319" cy="44016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2930" lvl="1" indent="-291465" algn="l">
              <a:lnSpc>
                <a:spcPts val="3456"/>
              </a:lnSpc>
              <a:buFont typeface="Arial"/>
              <a:buChar char="•"/>
            </a:pPr>
            <a:r>
              <a:rPr lang="en-US" sz="2700" spc="102">
                <a:solidFill>
                  <a:srgbClr val="F9E2CF"/>
                </a:solidFill>
                <a:latin typeface="Poppins"/>
                <a:ea typeface="Poppins"/>
                <a:cs typeface="Poppins"/>
                <a:sym typeface="Poppins"/>
              </a:rPr>
              <a:t>melanom - jedan od najagresivnijih oblika raka kože</a:t>
            </a:r>
          </a:p>
          <a:p>
            <a:pPr marL="582930" lvl="1" indent="-291465" algn="l">
              <a:lnSpc>
                <a:spcPts val="3456"/>
              </a:lnSpc>
              <a:buFont typeface="Arial"/>
              <a:buChar char="•"/>
            </a:pPr>
            <a:r>
              <a:rPr lang="en-US" sz="2700" spc="102">
                <a:solidFill>
                  <a:srgbClr val="F9E2CF"/>
                </a:solidFill>
                <a:latin typeface="Poppins"/>
                <a:ea typeface="Poppins"/>
                <a:cs typeface="Poppins"/>
                <a:sym typeface="Poppins"/>
              </a:rPr>
              <a:t>rano otkrivanje ključno za bolje ishode liječenja</a:t>
            </a:r>
          </a:p>
          <a:p>
            <a:pPr marL="582930" lvl="1" indent="-291465" algn="l">
              <a:lnSpc>
                <a:spcPts val="3456"/>
              </a:lnSpc>
              <a:buFont typeface="Arial"/>
              <a:buChar char="•"/>
            </a:pPr>
            <a:r>
              <a:rPr lang="en-US" sz="2700" spc="102">
                <a:solidFill>
                  <a:srgbClr val="F9E2CF"/>
                </a:solidFill>
                <a:latin typeface="Poppins"/>
                <a:ea typeface="Poppins"/>
                <a:cs typeface="Poppins"/>
                <a:sym typeface="Poppins"/>
              </a:rPr>
              <a:t>dijagnoza je izazovna zbog raznolikih vizualnih karakteristika lezija</a:t>
            </a:r>
          </a:p>
          <a:p>
            <a:pPr marL="582930" lvl="1" indent="-291465" algn="l">
              <a:lnSpc>
                <a:spcPts val="3456"/>
              </a:lnSpc>
              <a:buFont typeface="Arial"/>
              <a:buChar char="•"/>
            </a:pPr>
            <a:r>
              <a:rPr lang="en-US" sz="2700" spc="102">
                <a:solidFill>
                  <a:srgbClr val="F9E2CF"/>
                </a:solidFill>
                <a:latin typeface="Poppins"/>
                <a:ea typeface="Poppins"/>
                <a:cs typeface="Poppins"/>
                <a:sym typeface="Poppins"/>
              </a:rPr>
              <a:t>automatska klasifikacija može pomoći u točnijoj i dosljednijoj procjeni</a:t>
            </a:r>
          </a:p>
        </p:txBody>
      </p:sp>
      <p:sp>
        <p:nvSpPr>
          <p:cNvPr id="29" name="TextBox 29"/>
          <p:cNvSpPr txBox="1"/>
          <p:nvPr/>
        </p:nvSpPr>
        <p:spPr>
          <a:xfrm rot="-255994">
            <a:off x="1569131" y="9177118"/>
            <a:ext cx="4134980" cy="8234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36"/>
              </a:lnSpc>
              <a:spcBef>
                <a:spcPct val="0"/>
              </a:spcBef>
            </a:pPr>
            <a:r>
              <a:rPr lang="en-US" sz="2528" spc="96">
                <a:solidFill>
                  <a:srgbClr val="F9E2CF"/>
                </a:solidFill>
                <a:latin typeface="Poppins"/>
                <a:ea typeface="Poppins"/>
                <a:cs typeface="Poppins"/>
                <a:sym typeface="Poppins"/>
              </a:rPr>
              <a:t>benigna </a:t>
            </a:r>
            <a:r>
              <a:rPr lang="en-US" sz="2528" u="none" strike="noStrike" spc="96">
                <a:solidFill>
                  <a:srgbClr val="F9E2CF"/>
                </a:solidFill>
                <a:latin typeface="Poppins"/>
                <a:ea typeface="Poppins"/>
                <a:cs typeface="Poppins"/>
                <a:sym typeface="Poppins"/>
              </a:rPr>
              <a:t>lezija</a:t>
            </a:r>
          </a:p>
          <a:p>
            <a:pPr algn="ctr">
              <a:lnSpc>
                <a:spcPts val="3236"/>
              </a:lnSpc>
              <a:spcBef>
                <a:spcPct val="0"/>
              </a:spcBef>
            </a:pPr>
            <a:endParaRPr lang="en-US" sz="2528" u="none" strike="noStrike" spc="96">
              <a:solidFill>
                <a:srgbClr val="F9E2C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C47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841186" y="490472"/>
            <a:ext cx="8877959" cy="1792148"/>
            <a:chOff x="0" y="0"/>
            <a:chExt cx="11837279" cy="238953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837279" cy="2389531"/>
            </a:xfrm>
            <a:custGeom>
              <a:avLst/>
              <a:gdLst/>
              <a:ahLst/>
              <a:cxnLst/>
              <a:rect l="l" t="t" r="r" b="b"/>
              <a:pathLst>
                <a:path w="11837279" h="2389531">
                  <a:moveTo>
                    <a:pt x="0" y="0"/>
                  </a:moveTo>
                  <a:lnTo>
                    <a:pt x="11837279" y="0"/>
                  </a:lnTo>
                  <a:lnTo>
                    <a:pt x="11837279" y="2389531"/>
                  </a:lnTo>
                  <a:lnTo>
                    <a:pt x="0" y="238953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hr-H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66675"/>
              <a:ext cx="11837279" cy="245620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l">
                <a:lnSpc>
                  <a:spcPts val="8640"/>
                </a:lnSpc>
              </a:pPr>
              <a:r>
                <a:rPr lang="en-US" sz="7200" b="1" spc="43">
                  <a:solidFill>
                    <a:srgbClr val="F9E2C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Validacija modela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2081100" y="-1543050"/>
            <a:ext cx="3086100" cy="3086100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C8BC"/>
            </a:solidFill>
          </p:spPr>
          <p:txBody>
            <a:bodyPr/>
            <a:lstStyle/>
            <a:p>
              <a:endParaRPr lang="hr-HR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74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7259300" y="-1699554"/>
            <a:ext cx="3086100" cy="3086100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C8BC"/>
            </a:solidFill>
          </p:spPr>
          <p:txBody>
            <a:bodyPr/>
            <a:lstStyle/>
            <a:p>
              <a:endParaRPr lang="hr-HR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74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7017281" y="9020981"/>
            <a:ext cx="3086100" cy="3086100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C8BC"/>
            </a:solidFill>
          </p:spPr>
          <p:txBody>
            <a:bodyPr/>
            <a:lstStyle/>
            <a:p>
              <a:endParaRPr lang="hr-HR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74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-1543050" y="9020981"/>
            <a:ext cx="3086100" cy="3086100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C8BC"/>
            </a:solidFill>
          </p:spPr>
          <p:txBody>
            <a:bodyPr/>
            <a:lstStyle/>
            <a:p>
              <a:endParaRPr lang="hr-HR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74"/>
                </a:lnSpc>
              </a:pPr>
              <a:endParaRPr/>
            </a:p>
          </p:txBody>
        </p:sp>
      </p:grpSp>
      <p:sp>
        <p:nvSpPr>
          <p:cNvPr id="17" name="Freeform 17" descr="preencoded.png"/>
          <p:cNvSpPr/>
          <p:nvPr/>
        </p:nvSpPr>
        <p:spPr>
          <a:xfrm>
            <a:off x="5076106" y="2282620"/>
            <a:ext cx="8408119" cy="7443966"/>
          </a:xfrm>
          <a:custGeom>
            <a:avLst/>
            <a:gdLst/>
            <a:ahLst/>
            <a:cxnLst/>
            <a:rect l="l" t="t" r="r" b="b"/>
            <a:pathLst>
              <a:path w="8408119" h="7443966">
                <a:moveTo>
                  <a:pt x="0" y="0"/>
                </a:moveTo>
                <a:lnTo>
                  <a:pt x="8408119" y="0"/>
                </a:lnTo>
                <a:lnTo>
                  <a:pt x="8408119" y="7443966"/>
                </a:lnTo>
                <a:lnTo>
                  <a:pt x="0" y="74439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hr-HR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45F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0594137">
            <a:off x="1660941" y="1344474"/>
            <a:ext cx="14966118" cy="7726450"/>
            <a:chOff x="0" y="0"/>
            <a:chExt cx="6174637" cy="3187735"/>
          </a:xfrm>
        </p:grpSpPr>
        <p:sp>
          <p:nvSpPr>
            <p:cNvPr id="3" name="Freeform 3"/>
            <p:cNvSpPr/>
            <p:nvPr/>
          </p:nvSpPr>
          <p:spPr>
            <a:xfrm>
              <a:off x="0" y="-1270"/>
              <a:ext cx="6175907" cy="3186465"/>
            </a:xfrm>
            <a:custGeom>
              <a:avLst/>
              <a:gdLst/>
              <a:ahLst/>
              <a:cxnLst/>
              <a:rect l="l" t="t" r="r" b="b"/>
              <a:pathLst>
                <a:path w="6175907" h="3186465">
                  <a:moveTo>
                    <a:pt x="6164477" y="27940"/>
                  </a:moveTo>
                  <a:cubicBezTo>
                    <a:pt x="6155587" y="24130"/>
                    <a:pt x="6146697" y="21590"/>
                    <a:pt x="6137807" y="21590"/>
                  </a:cubicBezTo>
                  <a:cubicBezTo>
                    <a:pt x="6111137" y="20320"/>
                    <a:pt x="6020127" y="20320"/>
                    <a:pt x="5917928" y="17780"/>
                  </a:cubicBezTo>
                  <a:cubicBezTo>
                    <a:pt x="5684330" y="12700"/>
                    <a:pt x="5455598" y="6350"/>
                    <a:pt x="5222000" y="3810"/>
                  </a:cubicBezTo>
                  <a:cubicBezTo>
                    <a:pt x="5032202" y="1270"/>
                    <a:pt x="4847270" y="3810"/>
                    <a:pt x="4657472" y="2540"/>
                  </a:cubicBezTo>
                  <a:cubicBezTo>
                    <a:pt x="4574739" y="2540"/>
                    <a:pt x="4492006" y="0"/>
                    <a:pt x="4409273" y="2540"/>
                  </a:cubicBezTo>
                  <a:cubicBezTo>
                    <a:pt x="4209742" y="10160"/>
                    <a:pt x="4010210" y="11430"/>
                    <a:pt x="3805812" y="8890"/>
                  </a:cubicBezTo>
                  <a:cubicBezTo>
                    <a:pt x="3703613" y="7620"/>
                    <a:pt x="3601414" y="7620"/>
                    <a:pt x="3499214" y="7620"/>
                  </a:cubicBezTo>
                  <a:cubicBezTo>
                    <a:pt x="3314283" y="7620"/>
                    <a:pt x="3129351" y="7620"/>
                    <a:pt x="2944419" y="6350"/>
                  </a:cubicBezTo>
                  <a:cubicBezTo>
                    <a:pt x="2749754" y="5080"/>
                    <a:pt x="832303" y="2540"/>
                    <a:pt x="642505" y="1270"/>
                  </a:cubicBezTo>
                  <a:cubicBezTo>
                    <a:pt x="486773" y="0"/>
                    <a:pt x="335907" y="1270"/>
                    <a:pt x="180175" y="1270"/>
                  </a:cubicBezTo>
                  <a:cubicBezTo>
                    <a:pt x="73109" y="1270"/>
                    <a:pt x="33020" y="3810"/>
                    <a:pt x="5080" y="5080"/>
                  </a:cubicBezTo>
                  <a:cubicBezTo>
                    <a:pt x="3810" y="5080"/>
                    <a:pt x="2540" y="7620"/>
                    <a:pt x="0" y="8890"/>
                  </a:cubicBezTo>
                  <a:cubicBezTo>
                    <a:pt x="1270" y="21590"/>
                    <a:pt x="3810" y="34290"/>
                    <a:pt x="5080" y="46990"/>
                  </a:cubicBezTo>
                  <a:cubicBezTo>
                    <a:pt x="15240" y="166995"/>
                    <a:pt x="16510" y="307162"/>
                    <a:pt x="17780" y="444869"/>
                  </a:cubicBezTo>
                  <a:cubicBezTo>
                    <a:pt x="19050" y="585035"/>
                    <a:pt x="17780" y="725201"/>
                    <a:pt x="16510" y="867827"/>
                  </a:cubicBezTo>
                  <a:cubicBezTo>
                    <a:pt x="15240" y="1012911"/>
                    <a:pt x="2540" y="2535067"/>
                    <a:pt x="2540" y="2680152"/>
                  </a:cubicBezTo>
                  <a:cubicBezTo>
                    <a:pt x="2540" y="2822777"/>
                    <a:pt x="1270" y="2965402"/>
                    <a:pt x="0" y="3108028"/>
                  </a:cubicBezTo>
                  <a:cubicBezTo>
                    <a:pt x="0" y="3131855"/>
                    <a:pt x="3810" y="3142015"/>
                    <a:pt x="15240" y="3147095"/>
                  </a:cubicBezTo>
                  <a:cubicBezTo>
                    <a:pt x="22860" y="3150905"/>
                    <a:pt x="31750" y="3153445"/>
                    <a:pt x="40640" y="3154715"/>
                  </a:cubicBezTo>
                  <a:cubicBezTo>
                    <a:pt x="175308" y="3159795"/>
                    <a:pt x="360240" y="3163605"/>
                    <a:pt x="545172" y="3168685"/>
                  </a:cubicBezTo>
                  <a:cubicBezTo>
                    <a:pt x="647371" y="3171225"/>
                    <a:pt x="749570" y="3176305"/>
                    <a:pt x="851770" y="3177575"/>
                  </a:cubicBezTo>
                  <a:cubicBezTo>
                    <a:pt x="1022101" y="3180115"/>
                    <a:pt x="2920086" y="3181385"/>
                    <a:pt x="3090418" y="3182655"/>
                  </a:cubicBezTo>
                  <a:cubicBezTo>
                    <a:pt x="3114751" y="3182655"/>
                    <a:pt x="3139084" y="3182655"/>
                    <a:pt x="3163417" y="3182655"/>
                  </a:cubicBezTo>
                  <a:cubicBezTo>
                    <a:pt x="3280216" y="3182655"/>
                    <a:pt x="3401882" y="3181385"/>
                    <a:pt x="3518681" y="3181385"/>
                  </a:cubicBezTo>
                  <a:cubicBezTo>
                    <a:pt x="3654946" y="3181385"/>
                    <a:pt x="3786345" y="3182655"/>
                    <a:pt x="3922611" y="3182655"/>
                  </a:cubicBezTo>
                  <a:cubicBezTo>
                    <a:pt x="4122142" y="3182655"/>
                    <a:pt x="4326541" y="3182655"/>
                    <a:pt x="4526073" y="3182655"/>
                  </a:cubicBezTo>
                  <a:cubicBezTo>
                    <a:pt x="4711004" y="3182655"/>
                    <a:pt x="4895936" y="3183925"/>
                    <a:pt x="5080868" y="3185195"/>
                  </a:cubicBezTo>
                  <a:cubicBezTo>
                    <a:pt x="5163600" y="3185195"/>
                    <a:pt x="5251200" y="3186465"/>
                    <a:pt x="5333933" y="3186465"/>
                  </a:cubicBezTo>
                  <a:cubicBezTo>
                    <a:pt x="5601597" y="3185195"/>
                    <a:pt x="5864395" y="3178845"/>
                    <a:pt x="6114947" y="3178845"/>
                  </a:cubicBezTo>
                  <a:cubicBezTo>
                    <a:pt x="6118757" y="3178845"/>
                    <a:pt x="6123837" y="3176305"/>
                    <a:pt x="6127647" y="3173765"/>
                  </a:cubicBezTo>
                  <a:cubicBezTo>
                    <a:pt x="6132727" y="3169955"/>
                    <a:pt x="6135267" y="3163605"/>
                    <a:pt x="6137807" y="3161065"/>
                  </a:cubicBezTo>
                  <a:cubicBezTo>
                    <a:pt x="6139077" y="3090814"/>
                    <a:pt x="6140347" y="2987534"/>
                    <a:pt x="6141617" y="2884253"/>
                  </a:cubicBezTo>
                  <a:cubicBezTo>
                    <a:pt x="6142887" y="2724415"/>
                    <a:pt x="6153047" y="1189963"/>
                    <a:pt x="6154317" y="1030124"/>
                  </a:cubicBezTo>
                  <a:cubicBezTo>
                    <a:pt x="6154317" y="934221"/>
                    <a:pt x="6155587" y="838318"/>
                    <a:pt x="6156857" y="742415"/>
                  </a:cubicBezTo>
                  <a:cubicBezTo>
                    <a:pt x="6158127" y="639134"/>
                    <a:pt x="6159397" y="535854"/>
                    <a:pt x="6161937" y="432574"/>
                  </a:cubicBezTo>
                  <a:cubicBezTo>
                    <a:pt x="6163207" y="371097"/>
                    <a:pt x="6163207" y="307162"/>
                    <a:pt x="6168287" y="245685"/>
                  </a:cubicBezTo>
                  <a:cubicBezTo>
                    <a:pt x="6173367" y="171913"/>
                    <a:pt x="6175907" y="100601"/>
                    <a:pt x="6174637" y="44450"/>
                  </a:cubicBezTo>
                  <a:cubicBezTo>
                    <a:pt x="6174637" y="38100"/>
                    <a:pt x="6170827" y="30480"/>
                    <a:pt x="6164477" y="27940"/>
                  </a:cubicBezTo>
                  <a:close/>
                </a:path>
              </a:pathLst>
            </a:custGeom>
            <a:solidFill>
              <a:srgbClr val="FFC7BB"/>
            </a:solidFill>
          </p:spPr>
          <p:txBody>
            <a:bodyPr/>
            <a:lstStyle/>
            <a:p>
              <a:endParaRPr lang="hr-HR"/>
            </a:p>
          </p:txBody>
        </p:sp>
      </p:grpSp>
      <p:grpSp>
        <p:nvGrpSpPr>
          <p:cNvPr id="4" name="Group 4"/>
          <p:cNvGrpSpPr/>
          <p:nvPr/>
        </p:nvGrpSpPr>
        <p:grpSpPr>
          <a:xfrm rot="-10800000">
            <a:off x="1424100" y="937258"/>
            <a:ext cx="14953734" cy="7726450"/>
            <a:chOff x="0" y="0"/>
            <a:chExt cx="6169528" cy="3187735"/>
          </a:xfrm>
        </p:grpSpPr>
        <p:sp>
          <p:nvSpPr>
            <p:cNvPr id="5" name="Freeform 5"/>
            <p:cNvSpPr/>
            <p:nvPr/>
          </p:nvSpPr>
          <p:spPr>
            <a:xfrm>
              <a:off x="0" y="-1270"/>
              <a:ext cx="6170798" cy="3186465"/>
            </a:xfrm>
            <a:custGeom>
              <a:avLst/>
              <a:gdLst/>
              <a:ahLst/>
              <a:cxnLst/>
              <a:rect l="l" t="t" r="r" b="b"/>
              <a:pathLst>
                <a:path w="6170798" h="3186465">
                  <a:moveTo>
                    <a:pt x="6159368" y="27940"/>
                  </a:moveTo>
                  <a:cubicBezTo>
                    <a:pt x="6150478" y="24130"/>
                    <a:pt x="6141588" y="21590"/>
                    <a:pt x="6132698" y="21590"/>
                  </a:cubicBezTo>
                  <a:cubicBezTo>
                    <a:pt x="6106028" y="20320"/>
                    <a:pt x="6015093" y="20320"/>
                    <a:pt x="5912980" y="17780"/>
                  </a:cubicBezTo>
                  <a:cubicBezTo>
                    <a:pt x="5679579" y="12700"/>
                    <a:pt x="5451041" y="6350"/>
                    <a:pt x="5217640" y="3810"/>
                  </a:cubicBezTo>
                  <a:cubicBezTo>
                    <a:pt x="5028002" y="1270"/>
                    <a:pt x="4843226" y="3810"/>
                    <a:pt x="4653588" y="2540"/>
                  </a:cubicBezTo>
                  <a:cubicBezTo>
                    <a:pt x="4570925" y="2540"/>
                    <a:pt x="4488262" y="0"/>
                    <a:pt x="4405599" y="2540"/>
                  </a:cubicBezTo>
                  <a:cubicBezTo>
                    <a:pt x="4206236" y="10160"/>
                    <a:pt x="4006873" y="11430"/>
                    <a:pt x="3802648" y="8890"/>
                  </a:cubicBezTo>
                  <a:cubicBezTo>
                    <a:pt x="3700535" y="7620"/>
                    <a:pt x="3598421" y="7620"/>
                    <a:pt x="3496309" y="7620"/>
                  </a:cubicBezTo>
                  <a:cubicBezTo>
                    <a:pt x="3311533" y="7620"/>
                    <a:pt x="3126758" y="7620"/>
                    <a:pt x="2941982" y="6350"/>
                  </a:cubicBezTo>
                  <a:cubicBezTo>
                    <a:pt x="2747481" y="5080"/>
                    <a:pt x="831650" y="2540"/>
                    <a:pt x="642012" y="1270"/>
                  </a:cubicBezTo>
                  <a:cubicBezTo>
                    <a:pt x="486411" y="0"/>
                    <a:pt x="335673" y="1270"/>
                    <a:pt x="180072" y="1270"/>
                  </a:cubicBezTo>
                  <a:cubicBezTo>
                    <a:pt x="73097" y="1270"/>
                    <a:pt x="33020" y="3810"/>
                    <a:pt x="5080" y="5080"/>
                  </a:cubicBezTo>
                  <a:cubicBezTo>
                    <a:pt x="3810" y="5080"/>
                    <a:pt x="2540" y="7620"/>
                    <a:pt x="0" y="8890"/>
                  </a:cubicBezTo>
                  <a:cubicBezTo>
                    <a:pt x="1270" y="21590"/>
                    <a:pt x="3810" y="34290"/>
                    <a:pt x="5080" y="46990"/>
                  </a:cubicBezTo>
                  <a:cubicBezTo>
                    <a:pt x="15240" y="166995"/>
                    <a:pt x="16510" y="307162"/>
                    <a:pt x="17780" y="444869"/>
                  </a:cubicBezTo>
                  <a:cubicBezTo>
                    <a:pt x="19050" y="585035"/>
                    <a:pt x="17780" y="725201"/>
                    <a:pt x="16510" y="867827"/>
                  </a:cubicBezTo>
                  <a:cubicBezTo>
                    <a:pt x="15240" y="1012911"/>
                    <a:pt x="2540" y="2535067"/>
                    <a:pt x="2540" y="2680152"/>
                  </a:cubicBezTo>
                  <a:cubicBezTo>
                    <a:pt x="2540" y="2822777"/>
                    <a:pt x="1270" y="2965402"/>
                    <a:pt x="0" y="3108028"/>
                  </a:cubicBezTo>
                  <a:cubicBezTo>
                    <a:pt x="0" y="3131855"/>
                    <a:pt x="3810" y="3142015"/>
                    <a:pt x="15240" y="3147095"/>
                  </a:cubicBezTo>
                  <a:cubicBezTo>
                    <a:pt x="22860" y="3150905"/>
                    <a:pt x="31750" y="3153445"/>
                    <a:pt x="40640" y="3154715"/>
                  </a:cubicBezTo>
                  <a:cubicBezTo>
                    <a:pt x="175210" y="3159795"/>
                    <a:pt x="359985" y="3163605"/>
                    <a:pt x="544761" y="3168685"/>
                  </a:cubicBezTo>
                  <a:cubicBezTo>
                    <a:pt x="646874" y="3171225"/>
                    <a:pt x="748987" y="3176305"/>
                    <a:pt x="851100" y="3177575"/>
                  </a:cubicBezTo>
                  <a:cubicBezTo>
                    <a:pt x="1021288" y="3180115"/>
                    <a:pt x="2917669" y="3181385"/>
                    <a:pt x="3087857" y="3182655"/>
                  </a:cubicBezTo>
                  <a:cubicBezTo>
                    <a:pt x="3112170" y="3182655"/>
                    <a:pt x="3136483" y="3182655"/>
                    <a:pt x="3160795" y="3182655"/>
                  </a:cubicBezTo>
                  <a:cubicBezTo>
                    <a:pt x="3277496" y="3182655"/>
                    <a:pt x="3399058" y="3181385"/>
                    <a:pt x="3515759" y="3181385"/>
                  </a:cubicBezTo>
                  <a:cubicBezTo>
                    <a:pt x="3651909" y="3181385"/>
                    <a:pt x="3783197" y="3182655"/>
                    <a:pt x="3919348" y="3182655"/>
                  </a:cubicBezTo>
                  <a:cubicBezTo>
                    <a:pt x="4118711" y="3182655"/>
                    <a:pt x="4322937" y="3182655"/>
                    <a:pt x="4522300" y="3182655"/>
                  </a:cubicBezTo>
                  <a:cubicBezTo>
                    <a:pt x="4707075" y="3182655"/>
                    <a:pt x="4891851" y="3183925"/>
                    <a:pt x="5076627" y="3185195"/>
                  </a:cubicBezTo>
                  <a:cubicBezTo>
                    <a:pt x="5159289" y="3185195"/>
                    <a:pt x="5246815" y="3186465"/>
                    <a:pt x="5329477" y="3186465"/>
                  </a:cubicBezTo>
                  <a:cubicBezTo>
                    <a:pt x="5596916" y="3185195"/>
                    <a:pt x="5859492" y="3178845"/>
                    <a:pt x="6109838" y="3178845"/>
                  </a:cubicBezTo>
                  <a:cubicBezTo>
                    <a:pt x="6113648" y="3178845"/>
                    <a:pt x="6118728" y="3176305"/>
                    <a:pt x="6122538" y="3173765"/>
                  </a:cubicBezTo>
                  <a:cubicBezTo>
                    <a:pt x="6127618" y="3169955"/>
                    <a:pt x="6130158" y="3163605"/>
                    <a:pt x="6132698" y="3161065"/>
                  </a:cubicBezTo>
                  <a:cubicBezTo>
                    <a:pt x="6133968" y="3090814"/>
                    <a:pt x="6135238" y="2987534"/>
                    <a:pt x="6136508" y="2884253"/>
                  </a:cubicBezTo>
                  <a:cubicBezTo>
                    <a:pt x="6137778" y="2724415"/>
                    <a:pt x="6147938" y="1189963"/>
                    <a:pt x="6149208" y="1030124"/>
                  </a:cubicBezTo>
                  <a:cubicBezTo>
                    <a:pt x="6149208" y="934221"/>
                    <a:pt x="6150478" y="838318"/>
                    <a:pt x="6151748" y="742415"/>
                  </a:cubicBezTo>
                  <a:cubicBezTo>
                    <a:pt x="6153018" y="639134"/>
                    <a:pt x="6154288" y="535854"/>
                    <a:pt x="6156828" y="432574"/>
                  </a:cubicBezTo>
                  <a:cubicBezTo>
                    <a:pt x="6158098" y="371097"/>
                    <a:pt x="6158098" y="307162"/>
                    <a:pt x="6163178" y="245685"/>
                  </a:cubicBezTo>
                  <a:cubicBezTo>
                    <a:pt x="6168258" y="171913"/>
                    <a:pt x="6170798" y="100601"/>
                    <a:pt x="6169528" y="44450"/>
                  </a:cubicBezTo>
                  <a:cubicBezTo>
                    <a:pt x="6169528" y="38100"/>
                    <a:pt x="6165718" y="30480"/>
                    <a:pt x="6159368" y="27940"/>
                  </a:cubicBezTo>
                  <a:close/>
                </a:path>
              </a:pathLst>
            </a:custGeom>
            <a:solidFill>
              <a:srgbClr val="3C476A"/>
            </a:solidFill>
          </p:spPr>
          <p:txBody>
            <a:bodyPr/>
            <a:lstStyle/>
            <a:p>
              <a:endParaRPr lang="hr-HR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8713921" y="558142"/>
            <a:ext cx="690833" cy="690833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C7BB"/>
            </a:solidFill>
          </p:spPr>
          <p:txBody>
            <a:bodyPr/>
            <a:lstStyle/>
            <a:p>
              <a:endParaRPr lang="hr-HR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5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2502150" y="1512470"/>
            <a:ext cx="12674216" cy="13197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206"/>
              </a:lnSpc>
              <a:spcBef>
                <a:spcPct val="0"/>
              </a:spcBef>
            </a:pPr>
            <a:r>
              <a:rPr lang="en-US" sz="7290" b="1" spc="43">
                <a:solidFill>
                  <a:srgbClr val="F9E2CF"/>
                </a:solidFill>
                <a:latin typeface="Poppins Bold"/>
                <a:ea typeface="Poppins Bold"/>
                <a:cs typeface="Poppins Bold"/>
                <a:sym typeface="Poppins Bold"/>
              </a:rPr>
              <a:t>Zaključak</a:t>
            </a:r>
          </a:p>
        </p:txBody>
      </p:sp>
      <p:sp>
        <p:nvSpPr>
          <p:cNvPr id="10" name="Freeform 10"/>
          <p:cNvSpPr/>
          <p:nvPr/>
        </p:nvSpPr>
        <p:spPr>
          <a:xfrm>
            <a:off x="-7370401" y="-7449820"/>
            <a:ext cx="9171841" cy="9171841"/>
          </a:xfrm>
          <a:custGeom>
            <a:avLst/>
            <a:gdLst/>
            <a:ahLst/>
            <a:cxnLst/>
            <a:rect l="l" t="t" r="r" b="b"/>
            <a:pathLst>
              <a:path w="9171841" h="9171841">
                <a:moveTo>
                  <a:pt x="0" y="0"/>
                </a:moveTo>
                <a:lnTo>
                  <a:pt x="9171840" y="0"/>
                </a:lnTo>
                <a:lnTo>
                  <a:pt x="9171840" y="9171840"/>
                </a:lnTo>
                <a:lnTo>
                  <a:pt x="0" y="91718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r-HR"/>
          </a:p>
        </p:txBody>
      </p:sp>
      <p:sp>
        <p:nvSpPr>
          <p:cNvPr id="11" name="Freeform 11"/>
          <p:cNvSpPr/>
          <p:nvPr/>
        </p:nvSpPr>
        <p:spPr>
          <a:xfrm>
            <a:off x="-7536687" y="-7616106"/>
            <a:ext cx="9504412" cy="9504412"/>
          </a:xfrm>
          <a:custGeom>
            <a:avLst/>
            <a:gdLst/>
            <a:ahLst/>
            <a:cxnLst/>
            <a:rect l="l" t="t" r="r" b="b"/>
            <a:pathLst>
              <a:path w="9504412" h="9504412">
                <a:moveTo>
                  <a:pt x="0" y="0"/>
                </a:moveTo>
                <a:lnTo>
                  <a:pt x="9504412" y="0"/>
                </a:lnTo>
                <a:lnTo>
                  <a:pt x="9504412" y="9504412"/>
                </a:lnTo>
                <a:lnTo>
                  <a:pt x="0" y="95044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r-HR"/>
          </a:p>
        </p:txBody>
      </p:sp>
      <p:sp>
        <p:nvSpPr>
          <p:cNvPr id="12" name="Freeform 12"/>
          <p:cNvSpPr/>
          <p:nvPr/>
        </p:nvSpPr>
        <p:spPr>
          <a:xfrm>
            <a:off x="16377835" y="7852042"/>
            <a:ext cx="11157487" cy="11157487"/>
          </a:xfrm>
          <a:custGeom>
            <a:avLst/>
            <a:gdLst/>
            <a:ahLst/>
            <a:cxnLst/>
            <a:rect l="l" t="t" r="r" b="b"/>
            <a:pathLst>
              <a:path w="11157487" h="11157487">
                <a:moveTo>
                  <a:pt x="0" y="0"/>
                </a:moveTo>
                <a:lnTo>
                  <a:pt x="11157487" y="0"/>
                </a:lnTo>
                <a:lnTo>
                  <a:pt x="11157487" y="11157487"/>
                </a:lnTo>
                <a:lnTo>
                  <a:pt x="0" y="111574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r-HR"/>
          </a:p>
        </p:txBody>
      </p:sp>
      <p:sp>
        <p:nvSpPr>
          <p:cNvPr id="13" name="Freeform 13"/>
          <p:cNvSpPr/>
          <p:nvPr/>
        </p:nvSpPr>
        <p:spPr>
          <a:xfrm>
            <a:off x="16377835" y="7852042"/>
            <a:ext cx="10443437" cy="10443437"/>
          </a:xfrm>
          <a:custGeom>
            <a:avLst/>
            <a:gdLst/>
            <a:ahLst/>
            <a:cxnLst/>
            <a:rect l="l" t="t" r="r" b="b"/>
            <a:pathLst>
              <a:path w="10443437" h="10443437">
                <a:moveTo>
                  <a:pt x="0" y="0"/>
                </a:moveTo>
                <a:lnTo>
                  <a:pt x="10443437" y="0"/>
                </a:lnTo>
                <a:lnTo>
                  <a:pt x="10443437" y="10443437"/>
                </a:lnTo>
                <a:lnTo>
                  <a:pt x="0" y="104434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r-HR"/>
          </a:p>
        </p:txBody>
      </p:sp>
      <p:grpSp>
        <p:nvGrpSpPr>
          <p:cNvPr id="14" name="Group 14"/>
          <p:cNvGrpSpPr/>
          <p:nvPr/>
        </p:nvGrpSpPr>
        <p:grpSpPr>
          <a:xfrm>
            <a:off x="-1543050" y="9020981"/>
            <a:ext cx="3086100" cy="3086100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C8BC"/>
            </a:solidFill>
          </p:spPr>
          <p:txBody>
            <a:bodyPr/>
            <a:lstStyle/>
            <a:p>
              <a:endParaRPr lang="hr-HR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74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7259300" y="-1699554"/>
            <a:ext cx="3086100" cy="3086100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C8BC"/>
            </a:solidFill>
          </p:spPr>
          <p:txBody>
            <a:bodyPr/>
            <a:lstStyle/>
            <a:p>
              <a:endParaRPr lang="hr-HR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74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-2081100" y="-1543050"/>
            <a:ext cx="3086100" cy="3086100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C8BC"/>
            </a:solidFill>
          </p:spPr>
          <p:txBody>
            <a:bodyPr/>
            <a:lstStyle/>
            <a:p>
              <a:endParaRPr lang="hr-HR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74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7017281" y="9020981"/>
            <a:ext cx="3086100" cy="3086100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C8BC"/>
            </a:solidFill>
          </p:spPr>
          <p:txBody>
            <a:bodyPr/>
            <a:lstStyle/>
            <a:p>
              <a:endParaRPr lang="hr-HR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74"/>
                </a:lnSpc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2211316" y="3116727"/>
            <a:ext cx="11567270" cy="2458517"/>
            <a:chOff x="0" y="0"/>
            <a:chExt cx="15423027" cy="3278022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5423028" cy="3278022"/>
            </a:xfrm>
            <a:custGeom>
              <a:avLst/>
              <a:gdLst/>
              <a:ahLst/>
              <a:cxnLst/>
              <a:rect l="l" t="t" r="r" b="b"/>
              <a:pathLst>
                <a:path w="15423028" h="3278022">
                  <a:moveTo>
                    <a:pt x="0" y="0"/>
                  </a:moveTo>
                  <a:lnTo>
                    <a:pt x="15423028" y="0"/>
                  </a:lnTo>
                  <a:lnTo>
                    <a:pt x="15423028" y="3278022"/>
                  </a:lnTo>
                  <a:lnTo>
                    <a:pt x="0" y="327802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hr-HR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-57150"/>
              <a:ext cx="15423027" cy="3335172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582930" lvl="1" indent="-291465" algn="l">
                <a:lnSpc>
                  <a:spcPts val="3564"/>
                </a:lnSpc>
                <a:buFont typeface="Arial"/>
                <a:buChar char="•"/>
              </a:pPr>
              <a:r>
                <a:rPr lang="en-US" sz="2700" spc="102">
                  <a:solidFill>
                    <a:srgbClr val="F9E2CF"/>
                  </a:solidFill>
                  <a:latin typeface="Poppins"/>
                  <a:ea typeface="Poppins"/>
                  <a:cs typeface="Poppins"/>
                  <a:sym typeface="Poppins"/>
                </a:rPr>
                <a:t>proces u dvije faze → kombinacija segmentacije lezije, klasifikacije tona kože i malignosti</a:t>
              </a:r>
            </a:p>
            <a:p>
              <a:pPr marL="582930" lvl="1" indent="-291465" algn="l">
                <a:lnSpc>
                  <a:spcPts val="3564"/>
                </a:lnSpc>
                <a:buFont typeface="Arial"/>
                <a:buChar char="•"/>
              </a:pPr>
              <a:r>
                <a:rPr lang="en-US" sz="2700" spc="102">
                  <a:solidFill>
                    <a:srgbClr val="F9E2CF"/>
                  </a:solidFill>
                  <a:latin typeface="Poppins"/>
                  <a:ea typeface="Poppins"/>
                  <a:cs typeface="Poppins"/>
                  <a:sym typeface="Poppins"/>
                </a:rPr>
                <a:t>visoka točnost i pouzdanost u otkrivanju malignih slučajeva </a:t>
              </a:r>
            </a:p>
            <a:p>
              <a:pPr marL="582930" lvl="1" indent="-291465" algn="l">
                <a:lnSpc>
                  <a:spcPts val="3564"/>
                </a:lnSpc>
                <a:buFont typeface="Arial"/>
                <a:buChar char="•"/>
              </a:pPr>
              <a:r>
                <a:rPr lang="en-US" sz="2700" spc="102">
                  <a:solidFill>
                    <a:srgbClr val="F9E2CF"/>
                  </a:solidFill>
                  <a:latin typeface="Poppins"/>
                  <a:ea typeface="Poppins"/>
                  <a:cs typeface="Poppins"/>
                  <a:sym typeface="Poppins"/>
                </a:rPr>
                <a:t>fokus na pravednost među različitim tonovima kože</a:t>
              </a:r>
            </a:p>
            <a:p>
              <a:pPr algn="l">
                <a:lnSpc>
                  <a:spcPts val="3564"/>
                </a:lnSpc>
              </a:pPr>
              <a:endParaRPr lang="en-US" sz="2700" spc="102">
                <a:solidFill>
                  <a:srgbClr val="F9E2CF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sp>
        <p:nvSpPr>
          <p:cNvPr id="29" name="Freeform 29" descr="preencoded.png"/>
          <p:cNvSpPr/>
          <p:nvPr/>
        </p:nvSpPr>
        <p:spPr>
          <a:xfrm>
            <a:off x="6999670" y="5445094"/>
            <a:ext cx="4288659" cy="2857450"/>
          </a:xfrm>
          <a:custGeom>
            <a:avLst/>
            <a:gdLst/>
            <a:ahLst/>
            <a:cxnLst/>
            <a:rect l="l" t="t" r="r" b="b"/>
            <a:pathLst>
              <a:path w="4288659" h="2857450">
                <a:moveTo>
                  <a:pt x="0" y="0"/>
                </a:moveTo>
                <a:lnTo>
                  <a:pt x="4288660" y="0"/>
                </a:lnTo>
                <a:lnTo>
                  <a:pt x="4288660" y="2857450"/>
                </a:lnTo>
                <a:lnTo>
                  <a:pt x="0" y="285745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hr-HR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C47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75657" y="6349712"/>
            <a:ext cx="6175670" cy="5264758"/>
          </a:xfrm>
          <a:custGeom>
            <a:avLst/>
            <a:gdLst/>
            <a:ahLst/>
            <a:cxnLst/>
            <a:rect l="l" t="t" r="r" b="b"/>
            <a:pathLst>
              <a:path w="6175670" h="5264758">
                <a:moveTo>
                  <a:pt x="0" y="0"/>
                </a:moveTo>
                <a:lnTo>
                  <a:pt x="6175669" y="0"/>
                </a:lnTo>
                <a:lnTo>
                  <a:pt x="6175669" y="5264758"/>
                </a:lnTo>
                <a:lnTo>
                  <a:pt x="0" y="52647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hr-HR"/>
          </a:p>
        </p:txBody>
      </p:sp>
      <p:sp>
        <p:nvSpPr>
          <p:cNvPr id="3" name="TextBox 3"/>
          <p:cNvSpPr txBox="1"/>
          <p:nvPr/>
        </p:nvSpPr>
        <p:spPr>
          <a:xfrm>
            <a:off x="1222031" y="3670794"/>
            <a:ext cx="16277773" cy="16634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2301"/>
              </a:lnSpc>
            </a:pPr>
            <a:r>
              <a:rPr lang="en-US" sz="10166" b="1" spc="60">
                <a:solidFill>
                  <a:srgbClr val="F9E2CF"/>
                </a:solidFill>
                <a:latin typeface="Poppins Ultra-Bold"/>
                <a:ea typeface="Poppins Ultra-Bold"/>
                <a:cs typeface="Poppins Ultra-Bold"/>
                <a:sym typeface="Poppins Ultra-Bold"/>
              </a:rPr>
              <a:t>HVALA NA POZORNOSTI!</a:t>
            </a:r>
          </a:p>
        </p:txBody>
      </p:sp>
      <p:sp>
        <p:nvSpPr>
          <p:cNvPr id="4" name="Freeform 4"/>
          <p:cNvSpPr/>
          <p:nvPr/>
        </p:nvSpPr>
        <p:spPr>
          <a:xfrm rot="-8657305" flipH="1">
            <a:off x="15284598" y="42249"/>
            <a:ext cx="3485207" cy="3863509"/>
          </a:xfrm>
          <a:custGeom>
            <a:avLst/>
            <a:gdLst/>
            <a:ahLst/>
            <a:cxnLst/>
            <a:rect l="l" t="t" r="r" b="b"/>
            <a:pathLst>
              <a:path w="3485207" h="3863509">
                <a:moveTo>
                  <a:pt x="3485207" y="0"/>
                </a:moveTo>
                <a:lnTo>
                  <a:pt x="0" y="0"/>
                </a:lnTo>
                <a:lnTo>
                  <a:pt x="0" y="3863509"/>
                </a:lnTo>
                <a:lnTo>
                  <a:pt x="3485207" y="3863509"/>
                </a:lnTo>
                <a:lnTo>
                  <a:pt x="3485207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r-HR"/>
          </a:p>
        </p:txBody>
      </p:sp>
      <p:sp>
        <p:nvSpPr>
          <p:cNvPr id="5" name="TextBox 5"/>
          <p:cNvSpPr txBox="1"/>
          <p:nvPr/>
        </p:nvSpPr>
        <p:spPr>
          <a:xfrm>
            <a:off x="7513181" y="7120691"/>
            <a:ext cx="11660072" cy="11813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811"/>
              </a:lnSpc>
            </a:pPr>
            <a:r>
              <a:rPr lang="en-US" sz="7282" b="1" spc="43">
                <a:solidFill>
                  <a:srgbClr val="F9E2CF"/>
                </a:solidFill>
                <a:latin typeface="Poppins Heavy"/>
                <a:ea typeface="Poppins Heavy"/>
                <a:cs typeface="Poppins Heavy"/>
                <a:sym typeface="Poppins Heavy"/>
              </a:rPr>
              <a:t>Pitanja?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2665F19-47BB-47CF-BAE4-B368EB57B5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2536" y="3868240"/>
            <a:ext cx="16556761" cy="131463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61B81A2-2215-43A9-A9AE-AC70C3E171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75977" y="7148479"/>
            <a:ext cx="4334480" cy="119079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45F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0594137">
            <a:off x="1660941" y="1344474"/>
            <a:ext cx="14966118" cy="7726450"/>
            <a:chOff x="0" y="0"/>
            <a:chExt cx="6174637" cy="3187735"/>
          </a:xfrm>
        </p:grpSpPr>
        <p:sp>
          <p:nvSpPr>
            <p:cNvPr id="3" name="Freeform 3"/>
            <p:cNvSpPr/>
            <p:nvPr/>
          </p:nvSpPr>
          <p:spPr>
            <a:xfrm>
              <a:off x="0" y="-1270"/>
              <a:ext cx="6175907" cy="3186465"/>
            </a:xfrm>
            <a:custGeom>
              <a:avLst/>
              <a:gdLst/>
              <a:ahLst/>
              <a:cxnLst/>
              <a:rect l="l" t="t" r="r" b="b"/>
              <a:pathLst>
                <a:path w="6175907" h="3186465">
                  <a:moveTo>
                    <a:pt x="6164477" y="27940"/>
                  </a:moveTo>
                  <a:cubicBezTo>
                    <a:pt x="6155587" y="24130"/>
                    <a:pt x="6146697" y="21590"/>
                    <a:pt x="6137807" y="21590"/>
                  </a:cubicBezTo>
                  <a:cubicBezTo>
                    <a:pt x="6111137" y="20320"/>
                    <a:pt x="6020127" y="20320"/>
                    <a:pt x="5917928" y="17780"/>
                  </a:cubicBezTo>
                  <a:cubicBezTo>
                    <a:pt x="5684330" y="12700"/>
                    <a:pt x="5455598" y="6350"/>
                    <a:pt x="5222000" y="3810"/>
                  </a:cubicBezTo>
                  <a:cubicBezTo>
                    <a:pt x="5032202" y="1270"/>
                    <a:pt x="4847270" y="3810"/>
                    <a:pt x="4657472" y="2540"/>
                  </a:cubicBezTo>
                  <a:cubicBezTo>
                    <a:pt x="4574739" y="2540"/>
                    <a:pt x="4492006" y="0"/>
                    <a:pt x="4409273" y="2540"/>
                  </a:cubicBezTo>
                  <a:cubicBezTo>
                    <a:pt x="4209742" y="10160"/>
                    <a:pt x="4010210" y="11430"/>
                    <a:pt x="3805812" y="8890"/>
                  </a:cubicBezTo>
                  <a:cubicBezTo>
                    <a:pt x="3703613" y="7620"/>
                    <a:pt x="3601414" y="7620"/>
                    <a:pt x="3499214" y="7620"/>
                  </a:cubicBezTo>
                  <a:cubicBezTo>
                    <a:pt x="3314283" y="7620"/>
                    <a:pt x="3129351" y="7620"/>
                    <a:pt x="2944419" y="6350"/>
                  </a:cubicBezTo>
                  <a:cubicBezTo>
                    <a:pt x="2749754" y="5080"/>
                    <a:pt x="832303" y="2540"/>
                    <a:pt x="642505" y="1270"/>
                  </a:cubicBezTo>
                  <a:cubicBezTo>
                    <a:pt x="486773" y="0"/>
                    <a:pt x="335907" y="1270"/>
                    <a:pt x="180175" y="1270"/>
                  </a:cubicBezTo>
                  <a:cubicBezTo>
                    <a:pt x="73109" y="1270"/>
                    <a:pt x="33020" y="3810"/>
                    <a:pt x="5080" y="5080"/>
                  </a:cubicBezTo>
                  <a:cubicBezTo>
                    <a:pt x="3810" y="5080"/>
                    <a:pt x="2540" y="7620"/>
                    <a:pt x="0" y="8890"/>
                  </a:cubicBezTo>
                  <a:cubicBezTo>
                    <a:pt x="1270" y="21590"/>
                    <a:pt x="3810" y="34290"/>
                    <a:pt x="5080" y="46990"/>
                  </a:cubicBezTo>
                  <a:cubicBezTo>
                    <a:pt x="15240" y="166995"/>
                    <a:pt x="16510" y="307162"/>
                    <a:pt x="17780" y="444869"/>
                  </a:cubicBezTo>
                  <a:cubicBezTo>
                    <a:pt x="19050" y="585035"/>
                    <a:pt x="17780" y="725201"/>
                    <a:pt x="16510" y="867827"/>
                  </a:cubicBezTo>
                  <a:cubicBezTo>
                    <a:pt x="15240" y="1012911"/>
                    <a:pt x="2540" y="2535067"/>
                    <a:pt x="2540" y="2680152"/>
                  </a:cubicBezTo>
                  <a:cubicBezTo>
                    <a:pt x="2540" y="2822777"/>
                    <a:pt x="1270" y="2965402"/>
                    <a:pt x="0" y="3108028"/>
                  </a:cubicBezTo>
                  <a:cubicBezTo>
                    <a:pt x="0" y="3131855"/>
                    <a:pt x="3810" y="3142015"/>
                    <a:pt x="15240" y="3147095"/>
                  </a:cubicBezTo>
                  <a:cubicBezTo>
                    <a:pt x="22860" y="3150905"/>
                    <a:pt x="31750" y="3153445"/>
                    <a:pt x="40640" y="3154715"/>
                  </a:cubicBezTo>
                  <a:cubicBezTo>
                    <a:pt x="175308" y="3159795"/>
                    <a:pt x="360240" y="3163605"/>
                    <a:pt x="545172" y="3168685"/>
                  </a:cubicBezTo>
                  <a:cubicBezTo>
                    <a:pt x="647371" y="3171225"/>
                    <a:pt x="749570" y="3176305"/>
                    <a:pt x="851770" y="3177575"/>
                  </a:cubicBezTo>
                  <a:cubicBezTo>
                    <a:pt x="1022101" y="3180115"/>
                    <a:pt x="2920086" y="3181385"/>
                    <a:pt x="3090418" y="3182655"/>
                  </a:cubicBezTo>
                  <a:cubicBezTo>
                    <a:pt x="3114751" y="3182655"/>
                    <a:pt x="3139084" y="3182655"/>
                    <a:pt x="3163417" y="3182655"/>
                  </a:cubicBezTo>
                  <a:cubicBezTo>
                    <a:pt x="3280216" y="3182655"/>
                    <a:pt x="3401882" y="3181385"/>
                    <a:pt x="3518681" y="3181385"/>
                  </a:cubicBezTo>
                  <a:cubicBezTo>
                    <a:pt x="3654946" y="3181385"/>
                    <a:pt x="3786345" y="3182655"/>
                    <a:pt x="3922611" y="3182655"/>
                  </a:cubicBezTo>
                  <a:cubicBezTo>
                    <a:pt x="4122142" y="3182655"/>
                    <a:pt x="4326541" y="3182655"/>
                    <a:pt x="4526073" y="3182655"/>
                  </a:cubicBezTo>
                  <a:cubicBezTo>
                    <a:pt x="4711004" y="3182655"/>
                    <a:pt x="4895936" y="3183925"/>
                    <a:pt x="5080868" y="3185195"/>
                  </a:cubicBezTo>
                  <a:cubicBezTo>
                    <a:pt x="5163600" y="3185195"/>
                    <a:pt x="5251200" y="3186465"/>
                    <a:pt x="5333933" y="3186465"/>
                  </a:cubicBezTo>
                  <a:cubicBezTo>
                    <a:pt x="5601597" y="3185195"/>
                    <a:pt x="5864395" y="3178845"/>
                    <a:pt x="6114947" y="3178845"/>
                  </a:cubicBezTo>
                  <a:cubicBezTo>
                    <a:pt x="6118757" y="3178845"/>
                    <a:pt x="6123837" y="3176305"/>
                    <a:pt x="6127647" y="3173765"/>
                  </a:cubicBezTo>
                  <a:cubicBezTo>
                    <a:pt x="6132727" y="3169955"/>
                    <a:pt x="6135267" y="3163605"/>
                    <a:pt x="6137807" y="3161065"/>
                  </a:cubicBezTo>
                  <a:cubicBezTo>
                    <a:pt x="6139077" y="3090814"/>
                    <a:pt x="6140347" y="2987534"/>
                    <a:pt x="6141617" y="2884253"/>
                  </a:cubicBezTo>
                  <a:cubicBezTo>
                    <a:pt x="6142887" y="2724415"/>
                    <a:pt x="6153047" y="1189963"/>
                    <a:pt x="6154317" y="1030124"/>
                  </a:cubicBezTo>
                  <a:cubicBezTo>
                    <a:pt x="6154317" y="934221"/>
                    <a:pt x="6155587" y="838318"/>
                    <a:pt x="6156857" y="742415"/>
                  </a:cubicBezTo>
                  <a:cubicBezTo>
                    <a:pt x="6158127" y="639134"/>
                    <a:pt x="6159397" y="535854"/>
                    <a:pt x="6161937" y="432574"/>
                  </a:cubicBezTo>
                  <a:cubicBezTo>
                    <a:pt x="6163207" y="371097"/>
                    <a:pt x="6163207" y="307162"/>
                    <a:pt x="6168287" y="245685"/>
                  </a:cubicBezTo>
                  <a:cubicBezTo>
                    <a:pt x="6173367" y="171913"/>
                    <a:pt x="6175907" y="100601"/>
                    <a:pt x="6174637" y="44450"/>
                  </a:cubicBezTo>
                  <a:cubicBezTo>
                    <a:pt x="6174637" y="38100"/>
                    <a:pt x="6170827" y="30480"/>
                    <a:pt x="6164477" y="27940"/>
                  </a:cubicBezTo>
                  <a:close/>
                </a:path>
              </a:pathLst>
            </a:custGeom>
            <a:solidFill>
              <a:srgbClr val="FFC7BB"/>
            </a:solidFill>
          </p:spPr>
          <p:txBody>
            <a:bodyPr/>
            <a:lstStyle/>
            <a:p>
              <a:endParaRPr lang="hr-HR"/>
            </a:p>
          </p:txBody>
        </p:sp>
      </p:grpSp>
      <p:grpSp>
        <p:nvGrpSpPr>
          <p:cNvPr id="4" name="Group 4"/>
          <p:cNvGrpSpPr/>
          <p:nvPr/>
        </p:nvGrpSpPr>
        <p:grpSpPr>
          <a:xfrm rot="-10800000">
            <a:off x="1443150" y="937258"/>
            <a:ext cx="14953734" cy="7726450"/>
            <a:chOff x="0" y="0"/>
            <a:chExt cx="6169528" cy="3187735"/>
          </a:xfrm>
        </p:grpSpPr>
        <p:sp>
          <p:nvSpPr>
            <p:cNvPr id="5" name="Freeform 5"/>
            <p:cNvSpPr/>
            <p:nvPr/>
          </p:nvSpPr>
          <p:spPr>
            <a:xfrm>
              <a:off x="0" y="-1270"/>
              <a:ext cx="6170798" cy="3186465"/>
            </a:xfrm>
            <a:custGeom>
              <a:avLst/>
              <a:gdLst/>
              <a:ahLst/>
              <a:cxnLst/>
              <a:rect l="l" t="t" r="r" b="b"/>
              <a:pathLst>
                <a:path w="6170798" h="3186465">
                  <a:moveTo>
                    <a:pt x="6159368" y="27940"/>
                  </a:moveTo>
                  <a:cubicBezTo>
                    <a:pt x="6150478" y="24130"/>
                    <a:pt x="6141588" y="21590"/>
                    <a:pt x="6132698" y="21590"/>
                  </a:cubicBezTo>
                  <a:cubicBezTo>
                    <a:pt x="6106028" y="20320"/>
                    <a:pt x="6015093" y="20320"/>
                    <a:pt x="5912980" y="17780"/>
                  </a:cubicBezTo>
                  <a:cubicBezTo>
                    <a:pt x="5679579" y="12700"/>
                    <a:pt x="5451041" y="6350"/>
                    <a:pt x="5217640" y="3810"/>
                  </a:cubicBezTo>
                  <a:cubicBezTo>
                    <a:pt x="5028002" y="1270"/>
                    <a:pt x="4843226" y="3810"/>
                    <a:pt x="4653588" y="2540"/>
                  </a:cubicBezTo>
                  <a:cubicBezTo>
                    <a:pt x="4570925" y="2540"/>
                    <a:pt x="4488262" y="0"/>
                    <a:pt x="4405599" y="2540"/>
                  </a:cubicBezTo>
                  <a:cubicBezTo>
                    <a:pt x="4206236" y="10160"/>
                    <a:pt x="4006873" y="11430"/>
                    <a:pt x="3802648" y="8890"/>
                  </a:cubicBezTo>
                  <a:cubicBezTo>
                    <a:pt x="3700535" y="7620"/>
                    <a:pt x="3598421" y="7620"/>
                    <a:pt x="3496309" y="7620"/>
                  </a:cubicBezTo>
                  <a:cubicBezTo>
                    <a:pt x="3311533" y="7620"/>
                    <a:pt x="3126758" y="7620"/>
                    <a:pt x="2941982" y="6350"/>
                  </a:cubicBezTo>
                  <a:cubicBezTo>
                    <a:pt x="2747481" y="5080"/>
                    <a:pt x="831650" y="2540"/>
                    <a:pt x="642012" y="1270"/>
                  </a:cubicBezTo>
                  <a:cubicBezTo>
                    <a:pt x="486411" y="0"/>
                    <a:pt x="335673" y="1270"/>
                    <a:pt x="180072" y="1270"/>
                  </a:cubicBezTo>
                  <a:cubicBezTo>
                    <a:pt x="73097" y="1270"/>
                    <a:pt x="33020" y="3810"/>
                    <a:pt x="5080" y="5080"/>
                  </a:cubicBezTo>
                  <a:cubicBezTo>
                    <a:pt x="3810" y="5080"/>
                    <a:pt x="2540" y="7620"/>
                    <a:pt x="0" y="8890"/>
                  </a:cubicBezTo>
                  <a:cubicBezTo>
                    <a:pt x="1270" y="21590"/>
                    <a:pt x="3810" y="34290"/>
                    <a:pt x="5080" y="46990"/>
                  </a:cubicBezTo>
                  <a:cubicBezTo>
                    <a:pt x="15240" y="166995"/>
                    <a:pt x="16510" y="307162"/>
                    <a:pt x="17780" y="444869"/>
                  </a:cubicBezTo>
                  <a:cubicBezTo>
                    <a:pt x="19050" y="585035"/>
                    <a:pt x="17780" y="725201"/>
                    <a:pt x="16510" y="867827"/>
                  </a:cubicBezTo>
                  <a:cubicBezTo>
                    <a:pt x="15240" y="1012911"/>
                    <a:pt x="2540" y="2535067"/>
                    <a:pt x="2540" y="2680152"/>
                  </a:cubicBezTo>
                  <a:cubicBezTo>
                    <a:pt x="2540" y="2822777"/>
                    <a:pt x="1270" y="2965402"/>
                    <a:pt x="0" y="3108028"/>
                  </a:cubicBezTo>
                  <a:cubicBezTo>
                    <a:pt x="0" y="3131855"/>
                    <a:pt x="3810" y="3142015"/>
                    <a:pt x="15240" y="3147095"/>
                  </a:cubicBezTo>
                  <a:cubicBezTo>
                    <a:pt x="22860" y="3150905"/>
                    <a:pt x="31750" y="3153445"/>
                    <a:pt x="40640" y="3154715"/>
                  </a:cubicBezTo>
                  <a:cubicBezTo>
                    <a:pt x="175210" y="3159795"/>
                    <a:pt x="359985" y="3163605"/>
                    <a:pt x="544761" y="3168685"/>
                  </a:cubicBezTo>
                  <a:cubicBezTo>
                    <a:pt x="646874" y="3171225"/>
                    <a:pt x="748987" y="3176305"/>
                    <a:pt x="851100" y="3177575"/>
                  </a:cubicBezTo>
                  <a:cubicBezTo>
                    <a:pt x="1021288" y="3180115"/>
                    <a:pt x="2917669" y="3181385"/>
                    <a:pt x="3087857" y="3182655"/>
                  </a:cubicBezTo>
                  <a:cubicBezTo>
                    <a:pt x="3112170" y="3182655"/>
                    <a:pt x="3136483" y="3182655"/>
                    <a:pt x="3160795" y="3182655"/>
                  </a:cubicBezTo>
                  <a:cubicBezTo>
                    <a:pt x="3277496" y="3182655"/>
                    <a:pt x="3399058" y="3181385"/>
                    <a:pt x="3515759" y="3181385"/>
                  </a:cubicBezTo>
                  <a:cubicBezTo>
                    <a:pt x="3651909" y="3181385"/>
                    <a:pt x="3783197" y="3182655"/>
                    <a:pt x="3919348" y="3182655"/>
                  </a:cubicBezTo>
                  <a:cubicBezTo>
                    <a:pt x="4118711" y="3182655"/>
                    <a:pt x="4322937" y="3182655"/>
                    <a:pt x="4522300" y="3182655"/>
                  </a:cubicBezTo>
                  <a:cubicBezTo>
                    <a:pt x="4707075" y="3182655"/>
                    <a:pt x="4891851" y="3183925"/>
                    <a:pt x="5076627" y="3185195"/>
                  </a:cubicBezTo>
                  <a:cubicBezTo>
                    <a:pt x="5159289" y="3185195"/>
                    <a:pt x="5246815" y="3186465"/>
                    <a:pt x="5329477" y="3186465"/>
                  </a:cubicBezTo>
                  <a:cubicBezTo>
                    <a:pt x="5596916" y="3185195"/>
                    <a:pt x="5859492" y="3178845"/>
                    <a:pt x="6109838" y="3178845"/>
                  </a:cubicBezTo>
                  <a:cubicBezTo>
                    <a:pt x="6113648" y="3178845"/>
                    <a:pt x="6118728" y="3176305"/>
                    <a:pt x="6122538" y="3173765"/>
                  </a:cubicBezTo>
                  <a:cubicBezTo>
                    <a:pt x="6127618" y="3169955"/>
                    <a:pt x="6130158" y="3163605"/>
                    <a:pt x="6132698" y="3161065"/>
                  </a:cubicBezTo>
                  <a:cubicBezTo>
                    <a:pt x="6133968" y="3090814"/>
                    <a:pt x="6135238" y="2987534"/>
                    <a:pt x="6136508" y="2884253"/>
                  </a:cubicBezTo>
                  <a:cubicBezTo>
                    <a:pt x="6137778" y="2724415"/>
                    <a:pt x="6147938" y="1189963"/>
                    <a:pt x="6149208" y="1030124"/>
                  </a:cubicBezTo>
                  <a:cubicBezTo>
                    <a:pt x="6149208" y="934221"/>
                    <a:pt x="6150478" y="838318"/>
                    <a:pt x="6151748" y="742415"/>
                  </a:cubicBezTo>
                  <a:cubicBezTo>
                    <a:pt x="6153018" y="639134"/>
                    <a:pt x="6154288" y="535854"/>
                    <a:pt x="6156828" y="432574"/>
                  </a:cubicBezTo>
                  <a:cubicBezTo>
                    <a:pt x="6158098" y="371097"/>
                    <a:pt x="6158098" y="307162"/>
                    <a:pt x="6163178" y="245685"/>
                  </a:cubicBezTo>
                  <a:cubicBezTo>
                    <a:pt x="6168258" y="171913"/>
                    <a:pt x="6170798" y="100601"/>
                    <a:pt x="6169528" y="44450"/>
                  </a:cubicBezTo>
                  <a:cubicBezTo>
                    <a:pt x="6169528" y="38100"/>
                    <a:pt x="6165718" y="30480"/>
                    <a:pt x="6159368" y="27940"/>
                  </a:cubicBezTo>
                  <a:close/>
                </a:path>
              </a:pathLst>
            </a:custGeom>
            <a:solidFill>
              <a:srgbClr val="3C476A"/>
            </a:solidFill>
          </p:spPr>
          <p:txBody>
            <a:bodyPr/>
            <a:lstStyle/>
            <a:p>
              <a:endParaRPr lang="hr-HR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8713921" y="558142"/>
            <a:ext cx="690833" cy="690833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C7BB"/>
            </a:solidFill>
          </p:spPr>
          <p:txBody>
            <a:bodyPr/>
            <a:lstStyle/>
            <a:p>
              <a:endParaRPr lang="hr-HR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5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2272264" y="3260879"/>
            <a:ext cx="9897903" cy="44016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2930" lvl="1" indent="-291465" algn="l">
              <a:lnSpc>
                <a:spcPts val="3456"/>
              </a:lnSpc>
              <a:spcBef>
                <a:spcPct val="0"/>
              </a:spcBef>
              <a:buFont typeface="Arial"/>
              <a:buChar char="•"/>
            </a:pPr>
            <a:r>
              <a:rPr lang="en-US" sz="2700" u="none" strike="noStrike" spc="102">
                <a:solidFill>
                  <a:srgbClr val="F9E2CF"/>
                </a:solidFill>
                <a:latin typeface="Poppins"/>
                <a:ea typeface="Poppins"/>
                <a:cs typeface="Poppins"/>
                <a:sym typeface="Poppins"/>
              </a:rPr>
              <a:t>razviti model koji klasificira lezije kao benigne ili maligne</a:t>
            </a:r>
          </a:p>
          <a:p>
            <a:pPr marL="582930" lvl="1" indent="-291465" algn="l">
              <a:lnSpc>
                <a:spcPts val="3456"/>
              </a:lnSpc>
              <a:spcBef>
                <a:spcPct val="0"/>
              </a:spcBef>
              <a:buFont typeface="Arial"/>
              <a:buChar char="•"/>
            </a:pPr>
            <a:r>
              <a:rPr lang="en-US" sz="2700" u="none" strike="noStrike" spc="102">
                <a:solidFill>
                  <a:srgbClr val="F9E2CF"/>
                </a:solidFill>
                <a:latin typeface="Poppins"/>
                <a:ea typeface="Poppins"/>
                <a:cs typeface="Poppins"/>
                <a:sym typeface="Poppins"/>
              </a:rPr>
              <a:t>koriste se dermoskopske slike i pripadajući metapodaci</a:t>
            </a:r>
          </a:p>
          <a:p>
            <a:pPr marL="582930" lvl="1" indent="-291465" algn="l">
              <a:lnSpc>
                <a:spcPts val="3456"/>
              </a:lnSpc>
              <a:spcBef>
                <a:spcPct val="0"/>
              </a:spcBef>
              <a:buFont typeface="Arial"/>
              <a:buChar char="•"/>
            </a:pPr>
            <a:r>
              <a:rPr lang="en-US" sz="2700" u="none" strike="noStrike" spc="102">
                <a:solidFill>
                  <a:srgbClr val="F9E2CF"/>
                </a:solidFill>
                <a:latin typeface="Poppins"/>
                <a:ea typeface="Poppins"/>
                <a:cs typeface="Poppins"/>
                <a:sym typeface="Poppins"/>
              </a:rPr>
              <a:t>naglasak nije samo na točnosti, već i na pravednosti među tonovima kože</a:t>
            </a:r>
          </a:p>
          <a:p>
            <a:pPr marL="582930" lvl="1" indent="-291465" algn="l">
              <a:lnSpc>
                <a:spcPts val="3456"/>
              </a:lnSpc>
              <a:spcBef>
                <a:spcPct val="0"/>
              </a:spcBef>
              <a:buFont typeface="Arial"/>
              <a:buChar char="•"/>
            </a:pPr>
            <a:r>
              <a:rPr lang="en-US" sz="2700" u="none" strike="noStrike" spc="102">
                <a:solidFill>
                  <a:srgbClr val="F9E2CF"/>
                </a:solidFill>
                <a:latin typeface="Poppins"/>
                <a:ea typeface="Poppins"/>
                <a:cs typeface="Poppins"/>
                <a:sym typeface="Poppins"/>
              </a:rPr>
              <a:t>evaluacija uključuje klasične metrike + posebne fairness metrike</a:t>
            </a:r>
          </a:p>
          <a:p>
            <a:pPr marL="582930" lvl="1" indent="-291465" algn="l">
              <a:lnSpc>
                <a:spcPts val="3456"/>
              </a:lnSpc>
              <a:spcBef>
                <a:spcPct val="0"/>
              </a:spcBef>
              <a:buFont typeface="Arial"/>
              <a:buChar char="•"/>
            </a:pPr>
            <a:r>
              <a:rPr lang="en-US" sz="2700" u="none" strike="noStrike" spc="102">
                <a:solidFill>
                  <a:srgbClr val="F9E2CF"/>
                </a:solidFill>
                <a:latin typeface="Poppins"/>
                <a:ea typeface="Poppins"/>
                <a:cs typeface="Poppins"/>
                <a:sym typeface="Poppins"/>
              </a:rPr>
              <a:t>model mora biti pouzdan, robustan i etički prihvatljiv za sve skupine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502150" y="1512470"/>
            <a:ext cx="6557188" cy="13197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206"/>
              </a:lnSpc>
              <a:spcBef>
                <a:spcPct val="0"/>
              </a:spcBef>
            </a:pPr>
            <a:r>
              <a:rPr lang="en-US" sz="7290" b="1" spc="43">
                <a:solidFill>
                  <a:srgbClr val="F9E2CF"/>
                </a:solidFill>
                <a:latin typeface="Poppins Bold"/>
                <a:ea typeface="Poppins Bold"/>
                <a:cs typeface="Poppins Bold"/>
                <a:sym typeface="Poppins Bold"/>
              </a:rPr>
              <a:t>Zadatak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-2406369" y="-1543050"/>
            <a:ext cx="3086100" cy="3086100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C8BC"/>
            </a:solidFill>
          </p:spPr>
          <p:txBody>
            <a:bodyPr/>
            <a:lstStyle/>
            <a:p>
              <a:endParaRPr lang="hr-HR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74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6844850" y="9080864"/>
            <a:ext cx="3086100" cy="3086100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C8BC"/>
            </a:solidFill>
          </p:spPr>
          <p:txBody>
            <a:bodyPr/>
            <a:lstStyle/>
            <a:p>
              <a:endParaRPr lang="hr-HR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74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7066129" y="-1837126"/>
            <a:ext cx="3086100" cy="3086100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C8BC"/>
            </a:solidFill>
          </p:spPr>
          <p:txBody>
            <a:bodyPr/>
            <a:lstStyle/>
            <a:p>
              <a:endParaRPr lang="hr-HR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74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-1524000" y="9020981"/>
            <a:ext cx="3086100" cy="3086100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C8BC"/>
            </a:solidFill>
          </p:spPr>
          <p:txBody>
            <a:bodyPr/>
            <a:lstStyle/>
            <a:p>
              <a:endParaRPr lang="hr-HR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74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45F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0594137">
            <a:off x="1660941" y="1344474"/>
            <a:ext cx="14966118" cy="7726450"/>
            <a:chOff x="0" y="0"/>
            <a:chExt cx="6174637" cy="3187735"/>
          </a:xfrm>
        </p:grpSpPr>
        <p:sp>
          <p:nvSpPr>
            <p:cNvPr id="3" name="Freeform 3"/>
            <p:cNvSpPr/>
            <p:nvPr/>
          </p:nvSpPr>
          <p:spPr>
            <a:xfrm>
              <a:off x="0" y="-1270"/>
              <a:ext cx="6175907" cy="3186465"/>
            </a:xfrm>
            <a:custGeom>
              <a:avLst/>
              <a:gdLst/>
              <a:ahLst/>
              <a:cxnLst/>
              <a:rect l="l" t="t" r="r" b="b"/>
              <a:pathLst>
                <a:path w="6175907" h="3186465">
                  <a:moveTo>
                    <a:pt x="6164477" y="27940"/>
                  </a:moveTo>
                  <a:cubicBezTo>
                    <a:pt x="6155587" y="24130"/>
                    <a:pt x="6146697" y="21590"/>
                    <a:pt x="6137807" y="21590"/>
                  </a:cubicBezTo>
                  <a:cubicBezTo>
                    <a:pt x="6111137" y="20320"/>
                    <a:pt x="6020127" y="20320"/>
                    <a:pt x="5917928" y="17780"/>
                  </a:cubicBezTo>
                  <a:cubicBezTo>
                    <a:pt x="5684330" y="12700"/>
                    <a:pt x="5455598" y="6350"/>
                    <a:pt x="5222000" y="3810"/>
                  </a:cubicBezTo>
                  <a:cubicBezTo>
                    <a:pt x="5032202" y="1270"/>
                    <a:pt x="4847270" y="3810"/>
                    <a:pt x="4657472" y="2540"/>
                  </a:cubicBezTo>
                  <a:cubicBezTo>
                    <a:pt x="4574739" y="2540"/>
                    <a:pt x="4492006" y="0"/>
                    <a:pt x="4409273" y="2540"/>
                  </a:cubicBezTo>
                  <a:cubicBezTo>
                    <a:pt x="4209742" y="10160"/>
                    <a:pt x="4010210" y="11430"/>
                    <a:pt x="3805812" y="8890"/>
                  </a:cubicBezTo>
                  <a:cubicBezTo>
                    <a:pt x="3703613" y="7620"/>
                    <a:pt x="3601414" y="7620"/>
                    <a:pt x="3499214" y="7620"/>
                  </a:cubicBezTo>
                  <a:cubicBezTo>
                    <a:pt x="3314283" y="7620"/>
                    <a:pt x="3129351" y="7620"/>
                    <a:pt x="2944419" y="6350"/>
                  </a:cubicBezTo>
                  <a:cubicBezTo>
                    <a:pt x="2749754" y="5080"/>
                    <a:pt x="832303" y="2540"/>
                    <a:pt x="642505" y="1270"/>
                  </a:cubicBezTo>
                  <a:cubicBezTo>
                    <a:pt x="486773" y="0"/>
                    <a:pt x="335907" y="1270"/>
                    <a:pt x="180175" y="1270"/>
                  </a:cubicBezTo>
                  <a:cubicBezTo>
                    <a:pt x="73109" y="1270"/>
                    <a:pt x="33020" y="3810"/>
                    <a:pt x="5080" y="5080"/>
                  </a:cubicBezTo>
                  <a:cubicBezTo>
                    <a:pt x="3810" y="5080"/>
                    <a:pt x="2540" y="7620"/>
                    <a:pt x="0" y="8890"/>
                  </a:cubicBezTo>
                  <a:cubicBezTo>
                    <a:pt x="1270" y="21590"/>
                    <a:pt x="3810" y="34290"/>
                    <a:pt x="5080" y="46990"/>
                  </a:cubicBezTo>
                  <a:cubicBezTo>
                    <a:pt x="15240" y="166995"/>
                    <a:pt x="16510" y="307162"/>
                    <a:pt x="17780" y="444869"/>
                  </a:cubicBezTo>
                  <a:cubicBezTo>
                    <a:pt x="19050" y="585035"/>
                    <a:pt x="17780" y="725201"/>
                    <a:pt x="16510" y="867827"/>
                  </a:cubicBezTo>
                  <a:cubicBezTo>
                    <a:pt x="15240" y="1012911"/>
                    <a:pt x="2540" y="2535067"/>
                    <a:pt x="2540" y="2680152"/>
                  </a:cubicBezTo>
                  <a:cubicBezTo>
                    <a:pt x="2540" y="2822777"/>
                    <a:pt x="1270" y="2965402"/>
                    <a:pt x="0" y="3108028"/>
                  </a:cubicBezTo>
                  <a:cubicBezTo>
                    <a:pt x="0" y="3131855"/>
                    <a:pt x="3810" y="3142015"/>
                    <a:pt x="15240" y="3147095"/>
                  </a:cubicBezTo>
                  <a:cubicBezTo>
                    <a:pt x="22860" y="3150905"/>
                    <a:pt x="31750" y="3153445"/>
                    <a:pt x="40640" y="3154715"/>
                  </a:cubicBezTo>
                  <a:cubicBezTo>
                    <a:pt x="175308" y="3159795"/>
                    <a:pt x="360240" y="3163605"/>
                    <a:pt x="545172" y="3168685"/>
                  </a:cubicBezTo>
                  <a:cubicBezTo>
                    <a:pt x="647371" y="3171225"/>
                    <a:pt x="749570" y="3176305"/>
                    <a:pt x="851770" y="3177575"/>
                  </a:cubicBezTo>
                  <a:cubicBezTo>
                    <a:pt x="1022101" y="3180115"/>
                    <a:pt x="2920086" y="3181385"/>
                    <a:pt x="3090418" y="3182655"/>
                  </a:cubicBezTo>
                  <a:cubicBezTo>
                    <a:pt x="3114751" y="3182655"/>
                    <a:pt x="3139084" y="3182655"/>
                    <a:pt x="3163417" y="3182655"/>
                  </a:cubicBezTo>
                  <a:cubicBezTo>
                    <a:pt x="3280216" y="3182655"/>
                    <a:pt x="3401882" y="3181385"/>
                    <a:pt x="3518681" y="3181385"/>
                  </a:cubicBezTo>
                  <a:cubicBezTo>
                    <a:pt x="3654946" y="3181385"/>
                    <a:pt x="3786345" y="3182655"/>
                    <a:pt x="3922611" y="3182655"/>
                  </a:cubicBezTo>
                  <a:cubicBezTo>
                    <a:pt x="4122142" y="3182655"/>
                    <a:pt x="4326541" y="3182655"/>
                    <a:pt x="4526073" y="3182655"/>
                  </a:cubicBezTo>
                  <a:cubicBezTo>
                    <a:pt x="4711004" y="3182655"/>
                    <a:pt x="4895936" y="3183925"/>
                    <a:pt x="5080868" y="3185195"/>
                  </a:cubicBezTo>
                  <a:cubicBezTo>
                    <a:pt x="5163600" y="3185195"/>
                    <a:pt x="5251200" y="3186465"/>
                    <a:pt x="5333933" y="3186465"/>
                  </a:cubicBezTo>
                  <a:cubicBezTo>
                    <a:pt x="5601597" y="3185195"/>
                    <a:pt x="5864395" y="3178845"/>
                    <a:pt x="6114947" y="3178845"/>
                  </a:cubicBezTo>
                  <a:cubicBezTo>
                    <a:pt x="6118757" y="3178845"/>
                    <a:pt x="6123837" y="3176305"/>
                    <a:pt x="6127647" y="3173765"/>
                  </a:cubicBezTo>
                  <a:cubicBezTo>
                    <a:pt x="6132727" y="3169955"/>
                    <a:pt x="6135267" y="3163605"/>
                    <a:pt x="6137807" y="3161065"/>
                  </a:cubicBezTo>
                  <a:cubicBezTo>
                    <a:pt x="6139077" y="3090814"/>
                    <a:pt x="6140347" y="2987534"/>
                    <a:pt x="6141617" y="2884253"/>
                  </a:cubicBezTo>
                  <a:cubicBezTo>
                    <a:pt x="6142887" y="2724415"/>
                    <a:pt x="6153047" y="1189963"/>
                    <a:pt x="6154317" y="1030124"/>
                  </a:cubicBezTo>
                  <a:cubicBezTo>
                    <a:pt x="6154317" y="934221"/>
                    <a:pt x="6155587" y="838318"/>
                    <a:pt x="6156857" y="742415"/>
                  </a:cubicBezTo>
                  <a:cubicBezTo>
                    <a:pt x="6158127" y="639134"/>
                    <a:pt x="6159397" y="535854"/>
                    <a:pt x="6161937" y="432574"/>
                  </a:cubicBezTo>
                  <a:cubicBezTo>
                    <a:pt x="6163207" y="371097"/>
                    <a:pt x="6163207" y="307162"/>
                    <a:pt x="6168287" y="245685"/>
                  </a:cubicBezTo>
                  <a:cubicBezTo>
                    <a:pt x="6173367" y="171913"/>
                    <a:pt x="6175907" y="100601"/>
                    <a:pt x="6174637" y="44450"/>
                  </a:cubicBezTo>
                  <a:cubicBezTo>
                    <a:pt x="6174637" y="38100"/>
                    <a:pt x="6170827" y="30480"/>
                    <a:pt x="6164477" y="27940"/>
                  </a:cubicBezTo>
                  <a:close/>
                </a:path>
              </a:pathLst>
            </a:custGeom>
            <a:solidFill>
              <a:srgbClr val="FFC7BB"/>
            </a:solidFill>
          </p:spPr>
          <p:txBody>
            <a:bodyPr/>
            <a:lstStyle/>
            <a:p>
              <a:endParaRPr lang="hr-HR"/>
            </a:p>
          </p:txBody>
        </p:sp>
      </p:grpSp>
      <p:grpSp>
        <p:nvGrpSpPr>
          <p:cNvPr id="4" name="Group 4"/>
          <p:cNvGrpSpPr/>
          <p:nvPr/>
        </p:nvGrpSpPr>
        <p:grpSpPr>
          <a:xfrm rot="-10800000">
            <a:off x="1443150" y="937258"/>
            <a:ext cx="14953734" cy="7726450"/>
            <a:chOff x="0" y="0"/>
            <a:chExt cx="6169528" cy="3187735"/>
          </a:xfrm>
        </p:grpSpPr>
        <p:sp>
          <p:nvSpPr>
            <p:cNvPr id="5" name="Freeform 5"/>
            <p:cNvSpPr/>
            <p:nvPr/>
          </p:nvSpPr>
          <p:spPr>
            <a:xfrm>
              <a:off x="0" y="-1270"/>
              <a:ext cx="6170798" cy="3186465"/>
            </a:xfrm>
            <a:custGeom>
              <a:avLst/>
              <a:gdLst/>
              <a:ahLst/>
              <a:cxnLst/>
              <a:rect l="l" t="t" r="r" b="b"/>
              <a:pathLst>
                <a:path w="6170798" h="3186465">
                  <a:moveTo>
                    <a:pt x="6159368" y="27940"/>
                  </a:moveTo>
                  <a:cubicBezTo>
                    <a:pt x="6150478" y="24130"/>
                    <a:pt x="6141588" y="21590"/>
                    <a:pt x="6132698" y="21590"/>
                  </a:cubicBezTo>
                  <a:cubicBezTo>
                    <a:pt x="6106028" y="20320"/>
                    <a:pt x="6015093" y="20320"/>
                    <a:pt x="5912980" y="17780"/>
                  </a:cubicBezTo>
                  <a:cubicBezTo>
                    <a:pt x="5679579" y="12700"/>
                    <a:pt x="5451041" y="6350"/>
                    <a:pt x="5217640" y="3810"/>
                  </a:cubicBezTo>
                  <a:cubicBezTo>
                    <a:pt x="5028002" y="1270"/>
                    <a:pt x="4843226" y="3810"/>
                    <a:pt x="4653588" y="2540"/>
                  </a:cubicBezTo>
                  <a:cubicBezTo>
                    <a:pt x="4570925" y="2540"/>
                    <a:pt x="4488262" y="0"/>
                    <a:pt x="4405599" y="2540"/>
                  </a:cubicBezTo>
                  <a:cubicBezTo>
                    <a:pt x="4206236" y="10160"/>
                    <a:pt x="4006873" y="11430"/>
                    <a:pt x="3802648" y="8890"/>
                  </a:cubicBezTo>
                  <a:cubicBezTo>
                    <a:pt x="3700535" y="7620"/>
                    <a:pt x="3598421" y="7620"/>
                    <a:pt x="3496309" y="7620"/>
                  </a:cubicBezTo>
                  <a:cubicBezTo>
                    <a:pt x="3311533" y="7620"/>
                    <a:pt x="3126758" y="7620"/>
                    <a:pt x="2941982" y="6350"/>
                  </a:cubicBezTo>
                  <a:cubicBezTo>
                    <a:pt x="2747481" y="5080"/>
                    <a:pt x="831650" y="2540"/>
                    <a:pt x="642012" y="1270"/>
                  </a:cubicBezTo>
                  <a:cubicBezTo>
                    <a:pt x="486411" y="0"/>
                    <a:pt x="335673" y="1270"/>
                    <a:pt x="180072" y="1270"/>
                  </a:cubicBezTo>
                  <a:cubicBezTo>
                    <a:pt x="73097" y="1270"/>
                    <a:pt x="33020" y="3810"/>
                    <a:pt x="5080" y="5080"/>
                  </a:cubicBezTo>
                  <a:cubicBezTo>
                    <a:pt x="3810" y="5080"/>
                    <a:pt x="2540" y="7620"/>
                    <a:pt x="0" y="8890"/>
                  </a:cubicBezTo>
                  <a:cubicBezTo>
                    <a:pt x="1270" y="21590"/>
                    <a:pt x="3810" y="34290"/>
                    <a:pt x="5080" y="46990"/>
                  </a:cubicBezTo>
                  <a:cubicBezTo>
                    <a:pt x="15240" y="166995"/>
                    <a:pt x="16510" y="307162"/>
                    <a:pt x="17780" y="444869"/>
                  </a:cubicBezTo>
                  <a:cubicBezTo>
                    <a:pt x="19050" y="585035"/>
                    <a:pt x="17780" y="725201"/>
                    <a:pt x="16510" y="867827"/>
                  </a:cubicBezTo>
                  <a:cubicBezTo>
                    <a:pt x="15240" y="1012911"/>
                    <a:pt x="2540" y="2535067"/>
                    <a:pt x="2540" y="2680152"/>
                  </a:cubicBezTo>
                  <a:cubicBezTo>
                    <a:pt x="2540" y="2822777"/>
                    <a:pt x="1270" y="2965402"/>
                    <a:pt x="0" y="3108028"/>
                  </a:cubicBezTo>
                  <a:cubicBezTo>
                    <a:pt x="0" y="3131855"/>
                    <a:pt x="3810" y="3142015"/>
                    <a:pt x="15240" y="3147095"/>
                  </a:cubicBezTo>
                  <a:cubicBezTo>
                    <a:pt x="22860" y="3150905"/>
                    <a:pt x="31750" y="3153445"/>
                    <a:pt x="40640" y="3154715"/>
                  </a:cubicBezTo>
                  <a:cubicBezTo>
                    <a:pt x="175210" y="3159795"/>
                    <a:pt x="359985" y="3163605"/>
                    <a:pt x="544761" y="3168685"/>
                  </a:cubicBezTo>
                  <a:cubicBezTo>
                    <a:pt x="646874" y="3171225"/>
                    <a:pt x="748987" y="3176305"/>
                    <a:pt x="851100" y="3177575"/>
                  </a:cubicBezTo>
                  <a:cubicBezTo>
                    <a:pt x="1021288" y="3180115"/>
                    <a:pt x="2917669" y="3181385"/>
                    <a:pt x="3087857" y="3182655"/>
                  </a:cubicBezTo>
                  <a:cubicBezTo>
                    <a:pt x="3112170" y="3182655"/>
                    <a:pt x="3136483" y="3182655"/>
                    <a:pt x="3160795" y="3182655"/>
                  </a:cubicBezTo>
                  <a:cubicBezTo>
                    <a:pt x="3277496" y="3182655"/>
                    <a:pt x="3399058" y="3181385"/>
                    <a:pt x="3515759" y="3181385"/>
                  </a:cubicBezTo>
                  <a:cubicBezTo>
                    <a:pt x="3651909" y="3181385"/>
                    <a:pt x="3783197" y="3182655"/>
                    <a:pt x="3919348" y="3182655"/>
                  </a:cubicBezTo>
                  <a:cubicBezTo>
                    <a:pt x="4118711" y="3182655"/>
                    <a:pt x="4322937" y="3182655"/>
                    <a:pt x="4522300" y="3182655"/>
                  </a:cubicBezTo>
                  <a:cubicBezTo>
                    <a:pt x="4707075" y="3182655"/>
                    <a:pt x="4891851" y="3183925"/>
                    <a:pt x="5076627" y="3185195"/>
                  </a:cubicBezTo>
                  <a:cubicBezTo>
                    <a:pt x="5159289" y="3185195"/>
                    <a:pt x="5246815" y="3186465"/>
                    <a:pt x="5329477" y="3186465"/>
                  </a:cubicBezTo>
                  <a:cubicBezTo>
                    <a:pt x="5596916" y="3185195"/>
                    <a:pt x="5859492" y="3178845"/>
                    <a:pt x="6109838" y="3178845"/>
                  </a:cubicBezTo>
                  <a:cubicBezTo>
                    <a:pt x="6113648" y="3178845"/>
                    <a:pt x="6118728" y="3176305"/>
                    <a:pt x="6122538" y="3173765"/>
                  </a:cubicBezTo>
                  <a:cubicBezTo>
                    <a:pt x="6127618" y="3169955"/>
                    <a:pt x="6130158" y="3163605"/>
                    <a:pt x="6132698" y="3161065"/>
                  </a:cubicBezTo>
                  <a:cubicBezTo>
                    <a:pt x="6133968" y="3090814"/>
                    <a:pt x="6135238" y="2987534"/>
                    <a:pt x="6136508" y="2884253"/>
                  </a:cubicBezTo>
                  <a:cubicBezTo>
                    <a:pt x="6137778" y="2724415"/>
                    <a:pt x="6147938" y="1189963"/>
                    <a:pt x="6149208" y="1030124"/>
                  </a:cubicBezTo>
                  <a:cubicBezTo>
                    <a:pt x="6149208" y="934221"/>
                    <a:pt x="6150478" y="838318"/>
                    <a:pt x="6151748" y="742415"/>
                  </a:cubicBezTo>
                  <a:cubicBezTo>
                    <a:pt x="6153018" y="639134"/>
                    <a:pt x="6154288" y="535854"/>
                    <a:pt x="6156828" y="432574"/>
                  </a:cubicBezTo>
                  <a:cubicBezTo>
                    <a:pt x="6158098" y="371097"/>
                    <a:pt x="6158098" y="307162"/>
                    <a:pt x="6163178" y="245685"/>
                  </a:cubicBezTo>
                  <a:cubicBezTo>
                    <a:pt x="6168258" y="171913"/>
                    <a:pt x="6170798" y="100601"/>
                    <a:pt x="6169528" y="44450"/>
                  </a:cubicBezTo>
                  <a:cubicBezTo>
                    <a:pt x="6169528" y="38100"/>
                    <a:pt x="6165718" y="30480"/>
                    <a:pt x="6159368" y="27940"/>
                  </a:cubicBezTo>
                  <a:close/>
                </a:path>
              </a:pathLst>
            </a:custGeom>
            <a:solidFill>
              <a:srgbClr val="3C476A"/>
            </a:solidFill>
          </p:spPr>
          <p:txBody>
            <a:bodyPr/>
            <a:lstStyle/>
            <a:p>
              <a:endParaRPr lang="hr-HR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8713921" y="558142"/>
            <a:ext cx="690833" cy="690833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C7BB"/>
            </a:solidFill>
          </p:spPr>
          <p:txBody>
            <a:bodyPr/>
            <a:lstStyle/>
            <a:p>
              <a:endParaRPr lang="hr-HR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5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2594164" y="5207699"/>
            <a:ext cx="12930347" cy="2052693"/>
          </a:xfrm>
          <a:custGeom>
            <a:avLst/>
            <a:gdLst/>
            <a:ahLst/>
            <a:cxnLst/>
            <a:rect l="l" t="t" r="r" b="b"/>
            <a:pathLst>
              <a:path w="12930347" h="2052693">
                <a:moveTo>
                  <a:pt x="0" y="0"/>
                </a:moveTo>
                <a:lnTo>
                  <a:pt x="12930347" y="0"/>
                </a:lnTo>
                <a:lnTo>
                  <a:pt x="12930347" y="2052693"/>
                </a:lnTo>
                <a:lnTo>
                  <a:pt x="0" y="20526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hr-HR"/>
          </a:p>
        </p:txBody>
      </p:sp>
      <p:grpSp>
        <p:nvGrpSpPr>
          <p:cNvPr id="10" name="Group 10"/>
          <p:cNvGrpSpPr/>
          <p:nvPr/>
        </p:nvGrpSpPr>
        <p:grpSpPr>
          <a:xfrm>
            <a:off x="-2057400" y="9258300"/>
            <a:ext cx="3086100" cy="3086100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C8BC"/>
            </a:solidFill>
          </p:spPr>
          <p:txBody>
            <a:bodyPr/>
            <a:lstStyle/>
            <a:p>
              <a:endParaRPr lang="hr-HR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74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6844850" y="-2655264"/>
            <a:ext cx="4377284" cy="4377284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C8BC"/>
            </a:solidFill>
          </p:spPr>
          <p:txBody>
            <a:bodyPr/>
            <a:lstStyle/>
            <a:p>
              <a:endParaRPr lang="hr-HR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74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2249803" y="3117806"/>
            <a:ext cx="9897903" cy="13346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2930" lvl="1" indent="-291465" algn="l">
              <a:lnSpc>
                <a:spcPts val="3456"/>
              </a:lnSpc>
              <a:spcBef>
                <a:spcPct val="0"/>
              </a:spcBef>
              <a:buFont typeface="Arial"/>
              <a:buChar char="•"/>
            </a:pPr>
            <a:r>
              <a:rPr lang="en-US" sz="2700" spc="102">
                <a:solidFill>
                  <a:srgbClr val="F9E2CF"/>
                </a:solidFill>
                <a:latin typeface="Poppins"/>
                <a:ea typeface="Poppins"/>
                <a:cs typeface="Poppins"/>
                <a:sym typeface="Poppins"/>
              </a:rPr>
              <a:t>s</a:t>
            </a:r>
            <a:r>
              <a:rPr lang="en-US" sz="2700" u="none" strike="noStrike" spc="102">
                <a:solidFill>
                  <a:srgbClr val="F9E2CF"/>
                </a:solidFill>
                <a:latin typeface="Poppins"/>
                <a:ea typeface="Poppins"/>
                <a:cs typeface="Poppins"/>
                <a:sym typeface="Poppins"/>
              </a:rPr>
              <a:t>like lezija kože</a:t>
            </a:r>
          </a:p>
          <a:p>
            <a:pPr marL="582930" lvl="1" indent="-291465" algn="l">
              <a:lnSpc>
                <a:spcPts val="3456"/>
              </a:lnSpc>
              <a:spcBef>
                <a:spcPct val="0"/>
              </a:spcBef>
              <a:buFont typeface="Arial"/>
              <a:buChar char="•"/>
            </a:pPr>
            <a:r>
              <a:rPr lang="en-US" sz="2700" u="none" strike="noStrike" spc="102">
                <a:solidFill>
                  <a:srgbClr val="F9E2CF"/>
                </a:solidFill>
                <a:latin typeface="Poppins"/>
                <a:ea typeface="Poppins"/>
                <a:cs typeface="Poppins"/>
                <a:sym typeface="Poppins"/>
              </a:rPr>
              <a:t>metapodaci o pacijentu i pripadnoj leziji</a:t>
            </a:r>
          </a:p>
          <a:p>
            <a:pPr marL="582930" lvl="1" indent="-291465" algn="l">
              <a:lnSpc>
                <a:spcPts val="3456"/>
              </a:lnSpc>
              <a:spcBef>
                <a:spcPct val="0"/>
              </a:spcBef>
              <a:buFont typeface="Arial"/>
              <a:buChar char="•"/>
            </a:pPr>
            <a:r>
              <a:rPr lang="en-US" sz="2700" u="none" strike="noStrike" spc="102">
                <a:solidFill>
                  <a:srgbClr val="F9E2CF"/>
                </a:solidFill>
                <a:latin typeface="Poppins"/>
                <a:ea typeface="Poppins"/>
                <a:cs typeface="Poppins"/>
                <a:sym typeface="Poppins"/>
              </a:rPr>
              <a:t>skupovi podataka: ISIC 2016-2020, Fitzpatrick17k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502150" y="1512470"/>
            <a:ext cx="6557188" cy="13197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206"/>
              </a:lnSpc>
              <a:spcBef>
                <a:spcPct val="0"/>
              </a:spcBef>
            </a:pPr>
            <a:r>
              <a:rPr lang="en-US" sz="7290" b="1" spc="43">
                <a:solidFill>
                  <a:srgbClr val="F9E2CF"/>
                </a:solidFill>
                <a:latin typeface="Poppins Bold"/>
                <a:ea typeface="Poppins Bold"/>
                <a:cs typeface="Poppins Bold"/>
                <a:sym typeface="Poppins Bold"/>
              </a:rPr>
              <a:t>Podaci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C47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081100" y="-1543050"/>
            <a:ext cx="3086100" cy="3086100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C8BC"/>
            </a:solidFill>
          </p:spPr>
          <p:txBody>
            <a:bodyPr/>
            <a:lstStyle/>
            <a:p>
              <a:endParaRPr lang="hr-H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74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1543050" y="9020981"/>
            <a:ext cx="3086100" cy="3086100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C8BC"/>
            </a:solidFill>
          </p:spPr>
          <p:txBody>
            <a:bodyPr/>
            <a:lstStyle/>
            <a:p>
              <a:endParaRPr lang="hr-HR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74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7017281" y="9020981"/>
            <a:ext cx="3086100" cy="3086100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C8BC"/>
            </a:solidFill>
          </p:spPr>
          <p:txBody>
            <a:bodyPr/>
            <a:lstStyle/>
            <a:p>
              <a:endParaRPr lang="hr-HR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74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7259300" y="-1699554"/>
            <a:ext cx="3086100" cy="3086100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C8BC"/>
            </a:solidFill>
          </p:spPr>
          <p:txBody>
            <a:bodyPr/>
            <a:lstStyle/>
            <a:p>
              <a:endParaRPr lang="hr-HR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74"/>
                </a:lnSpc>
              </a:pPr>
              <a:endParaRPr/>
            </a:p>
          </p:txBody>
        </p:sp>
      </p:grpSp>
      <p:sp>
        <p:nvSpPr>
          <p:cNvPr id="14" name="Freeform 14" descr="preencoded.png"/>
          <p:cNvSpPr/>
          <p:nvPr/>
        </p:nvSpPr>
        <p:spPr>
          <a:xfrm>
            <a:off x="3375921" y="3040373"/>
            <a:ext cx="11536158" cy="5980607"/>
          </a:xfrm>
          <a:custGeom>
            <a:avLst/>
            <a:gdLst/>
            <a:ahLst/>
            <a:cxnLst/>
            <a:rect l="l" t="t" r="r" b="b"/>
            <a:pathLst>
              <a:path w="11536158" h="5980607">
                <a:moveTo>
                  <a:pt x="0" y="0"/>
                </a:moveTo>
                <a:lnTo>
                  <a:pt x="11536158" y="0"/>
                </a:lnTo>
                <a:lnTo>
                  <a:pt x="11536158" y="5980608"/>
                </a:lnTo>
                <a:lnTo>
                  <a:pt x="0" y="598060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hr-HR"/>
          </a:p>
        </p:txBody>
      </p:sp>
      <p:sp>
        <p:nvSpPr>
          <p:cNvPr id="15" name="TextBox 15"/>
          <p:cNvSpPr txBox="1"/>
          <p:nvPr/>
        </p:nvSpPr>
        <p:spPr>
          <a:xfrm>
            <a:off x="7427208" y="1026455"/>
            <a:ext cx="3433583" cy="13197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206"/>
              </a:lnSpc>
              <a:spcBef>
                <a:spcPct val="0"/>
              </a:spcBef>
            </a:pPr>
            <a:r>
              <a:rPr lang="en-US" sz="7290" b="1" spc="43">
                <a:solidFill>
                  <a:srgbClr val="F9E2CF"/>
                </a:solidFill>
                <a:latin typeface="Poppins Bold"/>
                <a:ea typeface="Poppins Bold"/>
                <a:cs typeface="Poppins Bold"/>
                <a:sym typeface="Poppins Bold"/>
              </a:rPr>
              <a:t>Podaci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45F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0594137">
            <a:off x="1660941" y="1344474"/>
            <a:ext cx="14966118" cy="7726450"/>
            <a:chOff x="0" y="0"/>
            <a:chExt cx="6174637" cy="3187735"/>
          </a:xfrm>
        </p:grpSpPr>
        <p:sp>
          <p:nvSpPr>
            <p:cNvPr id="3" name="Freeform 3"/>
            <p:cNvSpPr/>
            <p:nvPr/>
          </p:nvSpPr>
          <p:spPr>
            <a:xfrm>
              <a:off x="0" y="-1270"/>
              <a:ext cx="6175907" cy="3186465"/>
            </a:xfrm>
            <a:custGeom>
              <a:avLst/>
              <a:gdLst/>
              <a:ahLst/>
              <a:cxnLst/>
              <a:rect l="l" t="t" r="r" b="b"/>
              <a:pathLst>
                <a:path w="6175907" h="3186465">
                  <a:moveTo>
                    <a:pt x="6164477" y="27940"/>
                  </a:moveTo>
                  <a:cubicBezTo>
                    <a:pt x="6155587" y="24130"/>
                    <a:pt x="6146697" y="21590"/>
                    <a:pt x="6137807" y="21590"/>
                  </a:cubicBezTo>
                  <a:cubicBezTo>
                    <a:pt x="6111137" y="20320"/>
                    <a:pt x="6020127" y="20320"/>
                    <a:pt x="5917928" y="17780"/>
                  </a:cubicBezTo>
                  <a:cubicBezTo>
                    <a:pt x="5684330" y="12700"/>
                    <a:pt x="5455598" y="6350"/>
                    <a:pt x="5222000" y="3810"/>
                  </a:cubicBezTo>
                  <a:cubicBezTo>
                    <a:pt x="5032202" y="1270"/>
                    <a:pt x="4847270" y="3810"/>
                    <a:pt x="4657472" y="2540"/>
                  </a:cubicBezTo>
                  <a:cubicBezTo>
                    <a:pt x="4574739" y="2540"/>
                    <a:pt x="4492006" y="0"/>
                    <a:pt x="4409273" y="2540"/>
                  </a:cubicBezTo>
                  <a:cubicBezTo>
                    <a:pt x="4209742" y="10160"/>
                    <a:pt x="4010210" y="11430"/>
                    <a:pt x="3805812" y="8890"/>
                  </a:cubicBezTo>
                  <a:cubicBezTo>
                    <a:pt x="3703613" y="7620"/>
                    <a:pt x="3601414" y="7620"/>
                    <a:pt x="3499214" y="7620"/>
                  </a:cubicBezTo>
                  <a:cubicBezTo>
                    <a:pt x="3314283" y="7620"/>
                    <a:pt x="3129351" y="7620"/>
                    <a:pt x="2944419" y="6350"/>
                  </a:cubicBezTo>
                  <a:cubicBezTo>
                    <a:pt x="2749754" y="5080"/>
                    <a:pt x="832303" y="2540"/>
                    <a:pt x="642505" y="1270"/>
                  </a:cubicBezTo>
                  <a:cubicBezTo>
                    <a:pt x="486773" y="0"/>
                    <a:pt x="335907" y="1270"/>
                    <a:pt x="180175" y="1270"/>
                  </a:cubicBezTo>
                  <a:cubicBezTo>
                    <a:pt x="73109" y="1270"/>
                    <a:pt x="33020" y="3810"/>
                    <a:pt x="5080" y="5080"/>
                  </a:cubicBezTo>
                  <a:cubicBezTo>
                    <a:pt x="3810" y="5080"/>
                    <a:pt x="2540" y="7620"/>
                    <a:pt x="0" y="8890"/>
                  </a:cubicBezTo>
                  <a:cubicBezTo>
                    <a:pt x="1270" y="21590"/>
                    <a:pt x="3810" y="34290"/>
                    <a:pt x="5080" y="46990"/>
                  </a:cubicBezTo>
                  <a:cubicBezTo>
                    <a:pt x="15240" y="166995"/>
                    <a:pt x="16510" y="307162"/>
                    <a:pt x="17780" y="444869"/>
                  </a:cubicBezTo>
                  <a:cubicBezTo>
                    <a:pt x="19050" y="585035"/>
                    <a:pt x="17780" y="725201"/>
                    <a:pt x="16510" y="867827"/>
                  </a:cubicBezTo>
                  <a:cubicBezTo>
                    <a:pt x="15240" y="1012911"/>
                    <a:pt x="2540" y="2535067"/>
                    <a:pt x="2540" y="2680152"/>
                  </a:cubicBezTo>
                  <a:cubicBezTo>
                    <a:pt x="2540" y="2822777"/>
                    <a:pt x="1270" y="2965402"/>
                    <a:pt x="0" y="3108028"/>
                  </a:cubicBezTo>
                  <a:cubicBezTo>
                    <a:pt x="0" y="3131855"/>
                    <a:pt x="3810" y="3142015"/>
                    <a:pt x="15240" y="3147095"/>
                  </a:cubicBezTo>
                  <a:cubicBezTo>
                    <a:pt x="22860" y="3150905"/>
                    <a:pt x="31750" y="3153445"/>
                    <a:pt x="40640" y="3154715"/>
                  </a:cubicBezTo>
                  <a:cubicBezTo>
                    <a:pt x="175308" y="3159795"/>
                    <a:pt x="360240" y="3163605"/>
                    <a:pt x="545172" y="3168685"/>
                  </a:cubicBezTo>
                  <a:cubicBezTo>
                    <a:pt x="647371" y="3171225"/>
                    <a:pt x="749570" y="3176305"/>
                    <a:pt x="851770" y="3177575"/>
                  </a:cubicBezTo>
                  <a:cubicBezTo>
                    <a:pt x="1022101" y="3180115"/>
                    <a:pt x="2920086" y="3181385"/>
                    <a:pt x="3090418" y="3182655"/>
                  </a:cubicBezTo>
                  <a:cubicBezTo>
                    <a:pt x="3114751" y="3182655"/>
                    <a:pt x="3139084" y="3182655"/>
                    <a:pt x="3163417" y="3182655"/>
                  </a:cubicBezTo>
                  <a:cubicBezTo>
                    <a:pt x="3280216" y="3182655"/>
                    <a:pt x="3401882" y="3181385"/>
                    <a:pt x="3518681" y="3181385"/>
                  </a:cubicBezTo>
                  <a:cubicBezTo>
                    <a:pt x="3654946" y="3181385"/>
                    <a:pt x="3786345" y="3182655"/>
                    <a:pt x="3922611" y="3182655"/>
                  </a:cubicBezTo>
                  <a:cubicBezTo>
                    <a:pt x="4122142" y="3182655"/>
                    <a:pt x="4326541" y="3182655"/>
                    <a:pt x="4526073" y="3182655"/>
                  </a:cubicBezTo>
                  <a:cubicBezTo>
                    <a:pt x="4711004" y="3182655"/>
                    <a:pt x="4895936" y="3183925"/>
                    <a:pt x="5080868" y="3185195"/>
                  </a:cubicBezTo>
                  <a:cubicBezTo>
                    <a:pt x="5163600" y="3185195"/>
                    <a:pt x="5251200" y="3186465"/>
                    <a:pt x="5333933" y="3186465"/>
                  </a:cubicBezTo>
                  <a:cubicBezTo>
                    <a:pt x="5601597" y="3185195"/>
                    <a:pt x="5864395" y="3178845"/>
                    <a:pt x="6114947" y="3178845"/>
                  </a:cubicBezTo>
                  <a:cubicBezTo>
                    <a:pt x="6118757" y="3178845"/>
                    <a:pt x="6123837" y="3176305"/>
                    <a:pt x="6127647" y="3173765"/>
                  </a:cubicBezTo>
                  <a:cubicBezTo>
                    <a:pt x="6132727" y="3169955"/>
                    <a:pt x="6135267" y="3163605"/>
                    <a:pt x="6137807" y="3161065"/>
                  </a:cubicBezTo>
                  <a:cubicBezTo>
                    <a:pt x="6139077" y="3090814"/>
                    <a:pt x="6140347" y="2987534"/>
                    <a:pt x="6141617" y="2884253"/>
                  </a:cubicBezTo>
                  <a:cubicBezTo>
                    <a:pt x="6142887" y="2724415"/>
                    <a:pt x="6153047" y="1189963"/>
                    <a:pt x="6154317" y="1030124"/>
                  </a:cubicBezTo>
                  <a:cubicBezTo>
                    <a:pt x="6154317" y="934221"/>
                    <a:pt x="6155587" y="838318"/>
                    <a:pt x="6156857" y="742415"/>
                  </a:cubicBezTo>
                  <a:cubicBezTo>
                    <a:pt x="6158127" y="639134"/>
                    <a:pt x="6159397" y="535854"/>
                    <a:pt x="6161937" y="432574"/>
                  </a:cubicBezTo>
                  <a:cubicBezTo>
                    <a:pt x="6163207" y="371097"/>
                    <a:pt x="6163207" y="307162"/>
                    <a:pt x="6168287" y="245685"/>
                  </a:cubicBezTo>
                  <a:cubicBezTo>
                    <a:pt x="6173367" y="171913"/>
                    <a:pt x="6175907" y="100601"/>
                    <a:pt x="6174637" y="44450"/>
                  </a:cubicBezTo>
                  <a:cubicBezTo>
                    <a:pt x="6174637" y="38100"/>
                    <a:pt x="6170827" y="30480"/>
                    <a:pt x="6164477" y="27940"/>
                  </a:cubicBezTo>
                  <a:close/>
                </a:path>
              </a:pathLst>
            </a:custGeom>
            <a:solidFill>
              <a:srgbClr val="FFC7BB"/>
            </a:solidFill>
          </p:spPr>
          <p:txBody>
            <a:bodyPr/>
            <a:lstStyle/>
            <a:p>
              <a:endParaRPr lang="hr-HR"/>
            </a:p>
          </p:txBody>
        </p:sp>
      </p:grpSp>
      <p:grpSp>
        <p:nvGrpSpPr>
          <p:cNvPr id="4" name="Group 4"/>
          <p:cNvGrpSpPr/>
          <p:nvPr/>
        </p:nvGrpSpPr>
        <p:grpSpPr>
          <a:xfrm rot="-10800000">
            <a:off x="1424100" y="937258"/>
            <a:ext cx="14953734" cy="7726450"/>
            <a:chOff x="0" y="0"/>
            <a:chExt cx="6169528" cy="3187735"/>
          </a:xfrm>
        </p:grpSpPr>
        <p:sp>
          <p:nvSpPr>
            <p:cNvPr id="5" name="Freeform 5"/>
            <p:cNvSpPr/>
            <p:nvPr/>
          </p:nvSpPr>
          <p:spPr>
            <a:xfrm>
              <a:off x="0" y="-1270"/>
              <a:ext cx="6170798" cy="3186465"/>
            </a:xfrm>
            <a:custGeom>
              <a:avLst/>
              <a:gdLst/>
              <a:ahLst/>
              <a:cxnLst/>
              <a:rect l="l" t="t" r="r" b="b"/>
              <a:pathLst>
                <a:path w="6170798" h="3186465">
                  <a:moveTo>
                    <a:pt x="6159368" y="27940"/>
                  </a:moveTo>
                  <a:cubicBezTo>
                    <a:pt x="6150478" y="24130"/>
                    <a:pt x="6141588" y="21590"/>
                    <a:pt x="6132698" y="21590"/>
                  </a:cubicBezTo>
                  <a:cubicBezTo>
                    <a:pt x="6106028" y="20320"/>
                    <a:pt x="6015093" y="20320"/>
                    <a:pt x="5912980" y="17780"/>
                  </a:cubicBezTo>
                  <a:cubicBezTo>
                    <a:pt x="5679579" y="12700"/>
                    <a:pt x="5451041" y="6350"/>
                    <a:pt x="5217640" y="3810"/>
                  </a:cubicBezTo>
                  <a:cubicBezTo>
                    <a:pt x="5028002" y="1270"/>
                    <a:pt x="4843226" y="3810"/>
                    <a:pt x="4653588" y="2540"/>
                  </a:cubicBezTo>
                  <a:cubicBezTo>
                    <a:pt x="4570925" y="2540"/>
                    <a:pt x="4488262" y="0"/>
                    <a:pt x="4405599" y="2540"/>
                  </a:cubicBezTo>
                  <a:cubicBezTo>
                    <a:pt x="4206236" y="10160"/>
                    <a:pt x="4006873" y="11430"/>
                    <a:pt x="3802648" y="8890"/>
                  </a:cubicBezTo>
                  <a:cubicBezTo>
                    <a:pt x="3700535" y="7620"/>
                    <a:pt x="3598421" y="7620"/>
                    <a:pt x="3496309" y="7620"/>
                  </a:cubicBezTo>
                  <a:cubicBezTo>
                    <a:pt x="3311533" y="7620"/>
                    <a:pt x="3126758" y="7620"/>
                    <a:pt x="2941982" y="6350"/>
                  </a:cubicBezTo>
                  <a:cubicBezTo>
                    <a:pt x="2747481" y="5080"/>
                    <a:pt x="831650" y="2540"/>
                    <a:pt x="642012" y="1270"/>
                  </a:cubicBezTo>
                  <a:cubicBezTo>
                    <a:pt x="486411" y="0"/>
                    <a:pt x="335673" y="1270"/>
                    <a:pt x="180072" y="1270"/>
                  </a:cubicBezTo>
                  <a:cubicBezTo>
                    <a:pt x="73097" y="1270"/>
                    <a:pt x="33020" y="3810"/>
                    <a:pt x="5080" y="5080"/>
                  </a:cubicBezTo>
                  <a:cubicBezTo>
                    <a:pt x="3810" y="5080"/>
                    <a:pt x="2540" y="7620"/>
                    <a:pt x="0" y="8890"/>
                  </a:cubicBezTo>
                  <a:cubicBezTo>
                    <a:pt x="1270" y="21590"/>
                    <a:pt x="3810" y="34290"/>
                    <a:pt x="5080" y="46990"/>
                  </a:cubicBezTo>
                  <a:cubicBezTo>
                    <a:pt x="15240" y="166995"/>
                    <a:pt x="16510" y="307162"/>
                    <a:pt x="17780" y="444869"/>
                  </a:cubicBezTo>
                  <a:cubicBezTo>
                    <a:pt x="19050" y="585035"/>
                    <a:pt x="17780" y="725201"/>
                    <a:pt x="16510" y="867827"/>
                  </a:cubicBezTo>
                  <a:cubicBezTo>
                    <a:pt x="15240" y="1012911"/>
                    <a:pt x="2540" y="2535067"/>
                    <a:pt x="2540" y="2680152"/>
                  </a:cubicBezTo>
                  <a:cubicBezTo>
                    <a:pt x="2540" y="2822777"/>
                    <a:pt x="1270" y="2965402"/>
                    <a:pt x="0" y="3108028"/>
                  </a:cubicBezTo>
                  <a:cubicBezTo>
                    <a:pt x="0" y="3131855"/>
                    <a:pt x="3810" y="3142015"/>
                    <a:pt x="15240" y="3147095"/>
                  </a:cubicBezTo>
                  <a:cubicBezTo>
                    <a:pt x="22860" y="3150905"/>
                    <a:pt x="31750" y="3153445"/>
                    <a:pt x="40640" y="3154715"/>
                  </a:cubicBezTo>
                  <a:cubicBezTo>
                    <a:pt x="175210" y="3159795"/>
                    <a:pt x="359985" y="3163605"/>
                    <a:pt x="544761" y="3168685"/>
                  </a:cubicBezTo>
                  <a:cubicBezTo>
                    <a:pt x="646874" y="3171225"/>
                    <a:pt x="748987" y="3176305"/>
                    <a:pt x="851100" y="3177575"/>
                  </a:cubicBezTo>
                  <a:cubicBezTo>
                    <a:pt x="1021288" y="3180115"/>
                    <a:pt x="2917669" y="3181385"/>
                    <a:pt x="3087857" y="3182655"/>
                  </a:cubicBezTo>
                  <a:cubicBezTo>
                    <a:pt x="3112170" y="3182655"/>
                    <a:pt x="3136483" y="3182655"/>
                    <a:pt x="3160795" y="3182655"/>
                  </a:cubicBezTo>
                  <a:cubicBezTo>
                    <a:pt x="3277496" y="3182655"/>
                    <a:pt x="3399058" y="3181385"/>
                    <a:pt x="3515759" y="3181385"/>
                  </a:cubicBezTo>
                  <a:cubicBezTo>
                    <a:pt x="3651909" y="3181385"/>
                    <a:pt x="3783197" y="3182655"/>
                    <a:pt x="3919348" y="3182655"/>
                  </a:cubicBezTo>
                  <a:cubicBezTo>
                    <a:pt x="4118711" y="3182655"/>
                    <a:pt x="4322937" y="3182655"/>
                    <a:pt x="4522300" y="3182655"/>
                  </a:cubicBezTo>
                  <a:cubicBezTo>
                    <a:pt x="4707075" y="3182655"/>
                    <a:pt x="4891851" y="3183925"/>
                    <a:pt x="5076627" y="3185195"/>
                  </a:cubicBezTo>
                  <a:cubicBezTo>
                    <a:pt x="5159289" y="3185195"/>
                    <a:pt x="5246815" y="3186465"/>
                    <a:pt x="5329477" y="3186465"/>
                  </a:cubicBezTo>
                  <a:cubicBezTo>
                    <a:pt x="5596916" y="3185195"/>
                    <a:pt x="5859492" y="3178845"/>
                    <a:pt x="6109838" y="3178845"/>
                  </a:cubicBezTo>
                  <a:cubicBezTo>
                    <a:pt x="6113648" y="3178845"/>
                    <a:pt x="6118728" y="3176305"/>
                    <a:pt x="6122538" y="3173765"/>
                  </a:cubicBezTo>
                  <a:cubicBezTo>
                    <a:pt x="6127618" y="3169955"/>
                    <a:pt x="6130158" y="3163605"/>
                    <a:pt x="6132698" y="3161065"/>
                  </a:cubicBezTo>
                  <a:cubicBezTo>
                    <a:pt x="6133968" y="3090814"/>
                    <a:pt x="6135238" y="2987534"/>
                    <a:pt x="6136508" y="2884253"/>
                  </a:cubicBezTo>
                  <a:cubicBezTo>
                    <a:pt x="6137778" y="2724415"/>
                    <a:pt x="6147938" y="1189963"/>
                    <a:pt x="6149208" y="1030124"/>
                  </a:cubicBezTo>
                  <a:cubicBezTo>
                    <a:pt x="6149208" y="934221"/>
                    <a:pt x="6150478" y="838318"/>
                    <a:pt x="6151748" y="742415"/>
                  </a:cubicBezTo>
                  <a:cubicBezTo>
                    <a:pt x="6153018" y="639134"/>
                    <a:pt x="6154288" y="535854"/>
                    <a:pt x="6156828" y="432574"/>
                  </a:cubicBezTo>
                  <a:cubicBezTo>
                    <a:pt x="6158098" y="371097"/>
                    <a:pt x="6158098" y="307162"/>
                    <a:pt x="6163178" y="245685"/>
                  </a:cubicBezTo>
                  <a:cubicBezTo>
                    <a:pt x="6168258" y="171913"/>
                    <a:pt x="6170798" y="100601"/>
                    <a:pt x="6169528" y="44450"/>
                  </a:cubicBezTo>
                  <a:cubicBezTo>
                    <a:pt x="6169528" y="38100"/>
                    <a:pt x="6165718" y="30480"/>
                    <a:pt x="6159368" y="27940"/>
                  </a:cubicBezTo>
                  <a:close/>
                </a:path>
              </a:pathLst>
            </a:custGeom>
            <a:solidFill>
              <a:srgbClr val="3C476A"/>
            </a:solidFill>
          </p:spPr>
          <p:txBody>
            <a:bodyPr/>
            <a:lstStyle/>
            <a:p>
              <a:endParaRPr lang="hr-HR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8713921" y="558142"/>
            <a:ext cx="690833" cy="690833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C7BB"/>
            </a:solidFill>
          </p:spPr>
          <p:txBody>
            <a:bodyPr/>
            <a:lstStyle/>
            <a:p>
              <a:endParaRPr lang="hr-HR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5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2502150" y="1512470"/>
            <a:ext cx="12674216" cy="13197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206"/>
              </a:lnSpc>
              <a:spcBef>
                <a:spcPct val="0"/>
              </a:spcBef>
            </a:pPr>
            <a:r>
              <a:rPr lang="en-US" sz="7290" b="1" spc="43">
                <a:solidFill>
                  <a:srgbClr val="F9E2CF"/>
                </a:solidFill>
                <a:latin typeface="Poppins Bold"/>
                <a:ea typeface="Poppins Bold"/>
                <a:cs typeface="Poppins Bold"/>
                <a:sym typeface="Poppins Bold"/>
              </a:rPr>
              <a:t>Neravnoteža u klasama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2117001" y="3795062"/>
            <a:ext cx="6353499" cy="2010842"/>
            <a:chOff x="0" y="0"/>
            <a:chExt cx="8471331" cy="268112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471332" cy="2681122"/>
            </a:xfrm>
            <a:custGeom>
              <a:avLst/>
              <a:gdLst/>
              <a:ahLst/>
              <a:cxnLst/>
              <a:rect l="l" t="t" r="r" b="b"/>
              <a:pathLst>
                <a:path w="8471332" h="2681122">
                  <a:moveTo>
                    <a:pt x="0" y="0"/>
                  </a:moveTo>
                  <a:lnTo>
                    <a:pt x="8471332" y="0"/>
                  </a:lnTo>
                  <a:lnTo>
                    <a:pt x="8471332" y="2681122"/>
                  </a:lnTo>
                  <a:lnTo>
                    <a:pt x="0" y="268112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hr-HR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57150"/>
              <a:ext cx="8471331" cy="2738272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651510" lvl="1" indent="-325755" algn="l">
                <a:lnSpc>
                  <a:spcPts val="3564"/>
                </a:lnSpc>
                <a:buFont typeface="Arial"/>
                <a:buChar char="•"/>
              </a:pPr>
              <a:r>
                <a:rPr lang="en-US" sz="2700" spc="102">
                  <a:solidFill>
                    <a:srgbClr val="F9E2CF"/>
                  </a:solidFill>
                  <a:latin typeface="Poppins"/>
                  <a:ea typeface="Poppins"/>
                  <a:cs typeface="Poppins"/>
                  <a:sym typeface="Poppins"/>
                </a:rPr>
                <a:t>balansiranje klasa</a:t>
              </a:r>
            </a:p>
            <a:p>
              <a:pPr marL="651510" lvl="1" indent="-325755" algn="l">
                <a:lnSpc>
                  <a:spcPts val="3564"/>
                </a:lnSpc>
                <a:buFont typeface="Arial"/>
                <a:buChar char="•"/>
              </a:pPr>
              <a:r>
                <a:rPr lang="en-US" sz="2700" spc="102">
                  <a:solidFill>
                    <a:srgbClr val="F9E2CF"/>
                  </a:solidFill>
                  <a:latin typeface="Poppins"/>
                  <a:ea typeface="Poppins"/>
                  <a:cs typeface="Poppins"/>
                  <a:sym typeface="Poppins"/>
                </a:rPr>
                <a:t>generiranje dodatnih primjera za treniranje pomoću augmentacija postojećih slika</a:t>
              </a:r>
            </a:p>
          </p:txBody>
        </p:sp>
      </p:grpSp>
      <p:sp>
        <p:nvSpPr>
          <p:cNvPr id="13" name="Freeform 13" descr="preencoded.png"/>
          <p:cNvSpPr/>
          <p:nvPr/>
        </p:nvSpPr>
        <p:spPr>
          <a:xfrm>
            <a:off x="9404754" y="3308504"/>
            <a:ext cx="6187019" cy="4687576"/>
          </a:xfrm>
          <a:custGeom>
            <a:avLst/>
            <a:gdLst/>
            <a:ahLst/>
            <a:cxnLst/>
            <a:rect l="l" t="t" r="r" b="b"/>
            <a:pathLst>
              <a:path w="6187019" h="4687576">
                <a:moveTo>
                  <a:pt x="0" y="0"/>
                </a:moveTo>
                <a:lnTo>
                  <a:pt x="6187019" y="0"/>
                </a:lnTo>
                <a:lnTo>
                  <a:pt x="6187019" y="4687577"/>
                </a:lnTo>
                <a:lnTo>
                  <a:pt x="0" y="46875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hr-HR"/>
          </a:p>
        </p:txBody>
      </p:sp>
      <p:sp>
        <p:nvSpPr>
          <p:cNvPr id="14" name="Freeform 14"/>
          <p:cNvSpPr/>
          <p:nvPr/>
        </p:nvSpPr>
        <p:spPr>
          <a:xfrm>
            <a:off x="-7370401" y="-7449820"/>
            <a:ext cx="9171841" cy="9171841"/>
          </a:xfrm>
          <a:custGeom>
            <a:avLst/>
            <a:gdLst/>
            <a:ahLst/>
            <a:cxnLst/>
            <a:rect l="l" t="t" r="r" b="b"/>
            <a:pathLst>
              <a:path w="9171841" h="9171841">
                <a:moveTo>
                  <a:pt x="0" y="0"/>
                </a:moveTo>
                <a:lnTo>
                  <a:pt x="9171840" y="0"/>
                </a:lnTo>
                <a:lnTo>
                  <a:pt x="9171840" y="9171840"/>
                </a:lnTo>
                <a:lnTo>
                  <a:pt x="0" y="91718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r-HR"/>
          </a:p>
        </p:txBody>
      </p:sp>
      <p:sp>
        <p:nvSpPr>
          <p:cNvPr id="15" name="Freeform 15"/>
          <p:cNvSpPr/>
          <p:nvPr/>
        </p:nvSpPr>
        <p:spPr>
          <a:xfrm>
            <a:off x="-7536687" y="-7616106"/>
            <a:ext cx="9504412" cy="9504412"/>
          </a:xfrm>
          <a:custGeom>
            <a:avLst/>
            <a:gdLst/>
            <a:ahLst/>
            <a:cxnLst/>
            <a:rect l="l" t="t" r="r" b="b"/>
            <a:pathLst>
              <a:path w="9504412" h="9504412">
                <a:moveTo>
                  <a:pt x="0" y="0"/>
                </a:moveTo>
                <a:lnTo>
                  <a:pt x="9504412" y="0"/>
                </a:lnTo>
                <a:lnTo>
                  <a:pt x="9504412" y="9504412"/>
                </a:lnTo>
                <a:lnTo>
                  <a:pt x="0" y="95044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r-HR"/>
          </a:p>
        </p:txBody>
      </p:sp>
      <p:sp>
        <p:nvSpPr>
          <p:cNvPr id="16" name="Freeform 16"/>
          <p:cNvSpPr/>
          <p:nvPr/>
        </p:nvSpPr>
        <p:spPr>
          <a:xfrm>
            <a:off x="16377835" y="7852042"/>
            <a:ext cx="11157487" cy="11157487"/>
          </a:xfrm>
          <a:custGeom>
            <a:avLst/>
            <a:gdLst/>
            <a:ahLst/>
            <a:cxnLst/>
            <a:rect l="l" t="t" r="r" b="b"/>
            <a:pathLst>
              <a:path w="11157487" h="11157487">
                <a:moveTo>
                  <a:pt x="0" y="0"/>
                </a:moveTo>
                <a:lnTo>
                  <a:pt x="11157487" y="0"/>
                </a:lnTo>
                <a:lnTo>
                  <a:pt x="11157487" y="11157487"/>
                </a:lnTo>
                <a:lnTo>
                  <a:pt x="0" y="111574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r-HR"/>
          </a:p>
        </p:txBody>
      </p:sp>
      <p:sp>
        <p:nvSpPr>
          <p:cNvPr id="17" name="Freeform 17"/>
          <p:cNvSpPr/>
          <p:nvPr/>
        </p:nvSpPr>
        <p:spPr>
          <a:xfrm>
            <a:off x="16377835" y="7852042"/>
            <a:ext cx="10443437" cy="10443437"/>
          </a:xfrm>
          <a:custGeom>
            <a:avLst/>
            <a:gdLst/>
            <a:ahLst/>
            <a:cxnLst/>
            <a:rect l="l" t="t" r="r" b="b"/>
            <a:pathLst>
              <a:path w="10443437" h="10443437">
                <a:moveTo>
                  <a:pt x="0" y="0"/>
                </a:moveTo>
                <a:lnTo>
                  <a:pt x="10443437" y="0"/>
                </a:lnTo>
                <a:lnTo>
                  <a:pt x="10443437" y="10443437"/>
                </a:lnTo>
                <a:lnTo>
                  <a:pt x="0" y="1044343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r-HR"/>
          </a:p>
        </p:txBody>
      </p:sp>
      <p:grpSp>
        <p:nvGrpSpPr>
          <p:cNvPr id="18" name="Group 18"/>
          <p:cNvGrpSpPr/>
          <p:nvPr/>
        </p:nvGrpSpPr>
        <p:grpSpPr>
          <a:xfrm>
            <a:off x="-1543050" y="9020981"/>
            <a:ext cx="3086100" cy="3086100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C8BC"/>
            </a:solidFill>
          </p:spPr>
          <p:txBody>
            <a:bodyPr/>
            <a:lstStyle/>
            <a:p>
              <a:endParaRPr lang="hr-HR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74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7259300" y="-1699554"/>
            <a:ext cx="3086100" cy="3086100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C8BC"/>
            </a:solidFill>
          </p:spPr>
          <p:txBody>
            <a:bodyPr/>
            <a:lstStyle/>
            <a:p>
              <a:endParaRPr lang="hr-HR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74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-2081100" y="-1543050"/>
            <a:ext cx="3086100" cy="3086100"/>
            <a:chOff x="0" y="0"/>
            <a:chExt cx="812800" cy="8128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C8BC"/>
            </a:solidFill>
          </p:spPr>
          <p:txBody>
            <a:bodyPr/>
            <a:lstStyle/>
            <a:p>
              <a:endParaRPr lang="hr-HR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74"/>
                </a:lnSpc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17017281" y="9020981"/>
            <a:ext cx="3086100" cy="3086100"/>
            <a:chOff x="0" y="0"/>
            <a:chExt cx="812800" cy="8128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C8BC"/>
            </a:solidFill>
          </p:spPr>
          <p:txBody>
            <a:bodyPr/>
            <a:lstStyle/>
            <a:p>
              <a:endParaRPr lang="hr-HR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74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45F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0594137">
            <a:off x="1660941" y="1344474"/>
            <a:ext cx="14966118" cy="7726450"/>
            <a:chOff x="0" y="0"/>
            <a:chExt cx="6174637" cy="3187735"/>
          </a:xfrm>
        </p:grpSpPr>
        <p:sp>
          <p:nvSpPr>
            <p:cNvPr id="3" name="Freeform 3"/>
            <p:cNvSpPr/>
            <p:nvPr/>
          </p:nvSpPr>
          <p:spPr>
            <a:xfrm>
              <a:off x="0" y="-1270"/>
              <a:ext cx="6175907" cy="3186465"/>
            </a:xfrm>
            <a:custGeom>
              <a:avLst/>
              <a:gdLst/>
              <a:ahLst/>
              <a:cxnLst/>
              <a:rect l="l" t="t" r="r" b="b"/>
              <a:pathLst>
                <a:path w="6175907" h="3186465">
                  <a:moveTo>
                    <a:pt x="6164477" y="27940"/>
                  </a:moveTo>
                  <a:cubicBezTo>
                    <a:pt x="6155587" y="24130"/>
                    <a:pt x="6146697" y="21590"/>
                    <a:pt x="6137807" y="21590"/>
                  </a:cubicBezTo>
                  <a:cubicBezTo>
                    <a:pt x="6111137" y="20320"/>
                    <a:pt x="6020127" y="20320"/>
                    <a:pt x="5917928" y="17780"/>
                  </a:cubicBezTo>
                  <a:cubicBezTo>
                    <a:pt x="5684330" y="12700"/>
                    <a:pt x="5455598" y="6350"/>
                    <a:pt x="5222000" y="3810"/>
                  </a:cubicBezTo>
                  <a:cubicBezTo>
                    <a:pt x="5032202" y="1270"/>
                    <a:pt x="4847270" y="3810"/>
                    <a:pt x="4657472" y="2540"/>
                  </a:cubicBezTo>
                  <a:cubicBezTo>
                    <a:pt x="4574739" y="2540"/>
                    <a:pt x="4492006" y="0"/>
                    <a:pt x="4409273" y="2540"/>
                  </a:cubicBezTo>
                  <a:cubicBezTo>
                    <a:pt x="4209742" y="10160"/>
                    <a:pt x="4010210" y="11430"/>
                    <a:pt x="3805812" y="8890"/>
                  </a:cubicBezTo>
                  <a:cubicBezTo>
                    <a:pt x="3703613" y="7620"/>
                    <a:pt x="3601414" y="7620"/>
                    <a:pt x="3499214" y="7620"/>
                  </a:cubicBezTo>
                  <a:cubicBezTo>
                    <a:pt x="3314283" y="7620"/>
                    <a:pt x="3129351" y="7620"/>
                    <a:pt x="2944419" y="6350"/>
                  </a:cubicBezTo>
                  <a:cubicBezTo>
                    <a:pt x="2749754" y="5080"/>
                    <a:pt x="832303" y="2540"/>
                    <a:pt x="642505" y="1270"/>
                  </a:cubicBezTo>
                  <a:cubicBezTo>
                    <a:pt x="486773" y="0"/>
                    <a:pt x="335907" y="1270"/>
                    <a:pt x="180175" y="1270"/>
                  </a:cubicBezTo>
                  <a:cubicBezTo>
                    <a:pt x="73109" y="1270"/>
                    <a:pt x="33020" y="3810"/>
                    <a:pt x="5080" y="5080"/>
                  </a:cubicBezTo>
                  <a:cubicBezTo>
                    <a:pt x="3810" y="5080"/>
                    <a:pt x="2540" y="7620"/>
                    <a:pt x="0" y="8890"/>
                  </a:cubicBezTo>
                  <a:cubicBezTo>
                    <a:pt x="1270" y="21590"/>
                    <a:pt x="3810" y="34290"/>
                    <a:pt x="5080" y="46990"/>
                  </a:cubicBezTo>
                  <a:cubicBezTo>
                    <a:pt x="15240" y="166995"/>
                    <a:pt x="16510" y="307162"/>
                    <a:pt x="17780" y="444869"/>
                  </a:cubicBezTo>
                  <a:cubicBezTo>
                    <a:pt x="19050" y="585035"/>
                    <a:pt x="17780" y="725201"/>
                    <a:pt x="16510" y="867827"/>
                  </a:cubicBezTo>
                  <a:cubicBezTo>
                    <a:pt x="15240" y="1012911"/>
                    <a:pt x="2540" y="2535067"/>
                    <a:pt x="2540" y="2680152"/>
                  </a:cubicBezTo>
                  <a:cubicBezTo>
                    <a:pt x="2540" y="2822777"/>
                    <a:pt x="1270" y="2965402"/>
                    <a:pt x="0" y="3108028"/>
                  </a:cubicBezTo>
                  <a:cubicBezTo>
                    <a:pt x="0" y="3131855"/>
                    <a:pt x="3810" y="3142015"/>
                    <a:pt x="15240" y="3147095"/>
                  </a:cubicBezTo>
                  <a:cubicBezTo>
                    <a:pt x="22860" y="3150905"/>
                    <a:pt x="31750" y="3153445"/>
                    <a:pt x="40640" y="3154715"/>
                  </a:cubicBezTo>
                  <a:cubicBezTo>
                    <a:pt x="175308" y="3159795"/>
                    <a:pt x="360240" y="3163605"/>
                    <a:pt x="545172" y="3168685"/>
                  </a:cubicBezTo>
                  <a:cubicBezTo>
                    <a:pt x="647371" y="3171225"/>
                    <a:pt x="749570" y="3176305"/>
                    <a:pt x="851770" y="3177575"/>
                  </a:cubicBezTo>
                  <a:cubicBezTo>
                    <a:pt x="1022101" y="3180115"/>
                    <a:pt x="2920086" y="3181385"/>
                    <a:pt x="3090418" y="3182655"/>
                  </a:cubicBezTo>
                  <a:cubicBezTo>
                    <a:pt x="3114751" y="3182655"/>
                    <a:pt x="3139084" y="3182655"/>
                    <a:pt x="3163417" y="3182655"/>
                  </a:cubicBezTo>
                  <a:cubicBezTo>
                    <a:pt x="3280216" y="3182655"/>
                    <a:pt x="3401882" y="3181385"/>
                    <a:pt x="3518681" y="3181385"/>
                  </a:cubicBezTo>
                  <a:cubicBezTo>
                    <a:pt x="3654946" y="3181385"/>
                    <a:pt x="3786345" y="3182655"/>
                    <a:pt x="3922611" y="3182655"/>
                  </a:cubicBezTo>
                  <a:cubicBezTo>
                    <a:pt x="4122142" y="3182655"/>
                    <a:pt x="4326541" y="3182655"/>
                    <a:pt x="4526073" y="3182655"/>
                  </a:cubicBezTo>
                  <a:cubicBezTo>
                    <a:pt x="4711004" y="3182655"/>
                    <a:pt x="4895936" y="3183925"/>
                    <a:pt x="5080868" y="3185195"/>
                  </a:cubicBezTo>
                  <a:cubicBezTo>
                    <a:pt x="5163600" y="3185195"/>
                    <a:pt x="5251200" y="3186465"/>
                    <a:pt x="5333933" y="3186465"/>
                  </a:cubicBezTo>
                  <a:cubicBezTo>
                    <a:pt x="5601597" y="3185195"/>
                    <a:pt x="5864395" y="3178845"/>
                    <a:pt x="6114947" y="3178845"/>
                  </a:cubicBezTo>
                  <a:cubicBezTo>
                    <a:pt x="6118757" y="3178845"/>
                    <a:pt x="6123837" y="3176305"/>
                    <a:pt x="6127647" y="3173765"/>
                  </a:cubicBezTo>
                  <a:cubicBezTo>
                    <a:pt x="6132727" y="3169955"/>
                    <a:pt x="6135267" y="3163605"/>
                    <a:pt x="6137807" y="3161065"/>
                  </a:cubicBezTo>
                  <a:cubicBezTo>
                    <a:pt x="6139077" y="3090814"/>
                    <a:pt x="6140347" y="2987534"/>
                    <a:pt x="6141617" y="2884253"/>
                  </a:cubicBezTo>
                  <a:cubicBezTo>
                    <a:pt x="6142887" y="2724415"/>
                    <a:pt x="6153047" y="1189963"/>
                    <a:pt x="6154317" y="1030124"/>
                  </a:cubicBezTo>
                  <a:cubicBezTo>
                    <a:pt x="6154317" y="934221"/>
                    <a:pt x="6155587" y="838318"/>
                    <a:pt x="6156857" y="742415"/>
                  </a:cubicBezTo>
                  <a:cubicBezTo>
                    <a:pt x="6158127" y="639134"/>
                    <a:pt x="6159397" y="535854"/>
                    <a:pt x="6161937" y="432574"/>
                  </a:cubicBezTo>
                  <a:cubicBezTo>
                    <a:pt x="6163207" y="371097"/>
                    <a:pt x="6163207" y="307162"/>
                    <a:pt x="6168287" y="245685"/>
                  </a:cubicBezTo>
                  <a:cubicBezTo>
                    <a:pt x="6173367" y="171913"/>
                    <a:pt x="6175907" y="100601"/>
                    <a:pt x="6174637" y="44450"/>
                  </a:cubicBezTo>
                  <a:cubicBezTo>
                    <a:pt x="6174637" y="38100"/>
                    <a:pt x="6170827" y="30480"/>
                    <a:pt x="6164477" y="27940"/>
                  </a:cubicBezTo>
                  <a:close/>
                </a:path>
              </a:pathLst>
            </a:custGeom>
            <a:solidFill>
              <a:srgbClr val="FFC7BB"/>
            </a:solidFill>
          </p:spPr>
          <p:txBody>
            <a:bodyPr/>
            <a:lstStyle/>
            <a:p>
              <a:endParaRPr lang="hr-HR"/>
            </a:p>
          </p:txBody>
        </p:sp>
      </p:grpSp>
      <p:grpSp>
        <p:nvGrpSpPr>
          <p:cNvPr id="4" name="Group 4"/>
          <p:cNvGrpSpPr/>
          <p:nvPr/>
        </p:nvGrpSpPr>
        <p:grpSpPr>
          <a:xfrm rot="-10800000">
            <a:off x="1424100" y="937258"/>
            <a:ext cx="14953734" cy="7726450"/>
            <a:chOff x="0" y="0"/>
            <a:chExt cx="6169528" cy="3187735"/>
          </a:xfrm>
        </p:grpSpPr>
        <p:sp>
          <p:nvSpPr>
            <p:cNvPr id="5" name="Freeform 5"/>
            <p:cNvSpPr/>
            <p:nvPr/>
          </p:nvSpPr>
          <p:spPr>
            <a:xfrm>
              <a:off x="0" y="-1270"/>
              <a:ext cx="6170798" cy="3186465"/>
            </a:xfrm>
            <a:custGeom>
              <a:avLst/>
              <a:gdLst/>
              <a:ahLst/>
              <a:cxnLst/>
              <a:rect l="l" t="t" r="r" b="b"/>
              <a:pathLst>
                <a:path w="6170798" h="3186465">
                  <a:moveTo>
                    <a:pt x="6159368" y="27940"/>
                  </a:moveTo>
                  <a:cubicBezTo>
                    <a:pt x="6150478" y="24130"/>
                    <a:pt x="6141588" y="21590"/>
                    <a:pt x="6132698" y="21590"/>
                  </a:cubicBezTo>
                  <a:cubicBezTo>
                    <a:pt x="6106028" y="20320"/>
                    <a:pt x="6015093" y="20320"/>
                    <a:pt x="5912980" y="17780"/>
                  </a:cubicBezTo>
                  <a:cubicBezTo>
                    <a:pt x="5679579" y="12700"/>
                    <a:pt x="5451041" y="6350"/>
                    <a:pt x="5217640" y="3810"/>
                  </a:cubicBezTo>
                  <a:cubicBezTo>
                    <a:pt x="5028002" y="1270"/>
                    <a:pt x="4843226" y="3810"/>
                    <a:pt x="4653588" y="2540"/>
                  </a:cubicBezTo>
                  <a:cubicBezTo>
                    <a:pt x="4570925" y="2540"/>
                    <a:pt x="4488262" y="0"/>
                    <a:pt x="4405599" y="2540"/>
                  </a:cubicBezTo>
                  <a:cubicBezTo>
                    <a:pt x="4206236" y="10160"/>
                    <a:pt x="4006873" y="11430"/>
                    <a:pt x="3802648" y="8890"/>
                  </a:cubicBezTo>
                  <a:cubicBezTo>
                    <a:pt x="3700535" y="7620"/>
                    <a:pt x="3598421" y="7620"/>
                    <a:pt x="3496309" y="7620"/>
                  </a:cubicBezTo>
                  <a:cubicBezTo>
                    <a:pt x="3311533" y="7620"/>
                    <a:pt x="3126758" y="7620"/>
                    <a:pt x="2941982" y="6350"/>
                  </a:cubicBezTo>
                  <a:cubicBezTo>
                    <a:pt x="2747481" y="5080"/>
                    <a:pt x="831650" y="2540"/>
                    <a:pt x="642012" y="1270"/>
                  </a:cubicBezTo>
                  <a:cubicBezTo>
                    <a:pt x="486411" y="0"/>
                    <a:pt x="335673" y="1270"/>
                    <a:pt x="180072" y="1270"/>
                  </a:cubicBezTo>
                  <a:cubicBezTo>
                    <a:pt x="73097" y="1270"/>
                    <a:pt x="33020" y="3810"/>
                    <a:pt x="5080" y="5080"/>
                  </a:cubicBezTo>
                  <a:cubicBezTo>
                    <a:pt x="3810" y="5080"/>
                    <a:pt x="2540" y="7620"/>
                    <a:pt x="0" y="8890"/>
                  </a:cubicBezTo>
                  <a:cubicBezTo>
                    <a:pt x="1270" y="21590"/>
                    <a:pt x="3810" y="34290"/>
                    <a:pt x="5080" y="46990"/>
                  </a:cubicBezTo>
                  <a:cubicBezTo>
                    <a:pt x="15240" y="166995"/>
                    <a:pt x="16510" y="307162"/>
                    <a:pt x="17780" y="444869"/>
                  </a:cubicBezTo>
                  <a:cubicBezTo>
                    <a:pt x="19050" y="585035"/>
                    <a:pt x="17780" y="725201"/>
                    <a:pt x="16510" y="867827"/>
                  </a:cubicBezTo>
                  <a:cubicBezTo>
                    <a:pt x="15240" y="1012911"/>
                    <a:pt x="2540" y="2535067"/>
                    <a:pt x="2540" y="2680152"/>
                  </a:cubicBezTo>
                  <a:cubicBezTo>
                    <a:pt x="2540" y="2822777"/>
                    <a:pt x="1270" y="2965402"/>
                    <a:pt x="0" y="3108028"/>
                  </a:cubicBezTo>
                  <a:cubicBezTo>
                    <a:pt x="0" y="3131855"/>
                    <a:pt x="3810" y="3142015"/>
                    <a:pt x="15240" y="3147095"/>
                  </a:cubicBezTo>
                  <a:cubicBezTo>
                    <a:pt x="22860" y="3150905"/>
                    <a:pt x="31750" y="3153445"/>
                    <a:pt x="40640" y="3154715"/>
                  </a:cubicBezTo>
                  <a:cubicBezTo>
                    <a:pt x="175210" y="3159795"/>
                    <a:pt x="359985" y="3163605"/>
                    <a:pt x="544761" y="3168685"/>
                  </a:cubicBezTo>
                  <a:cubicBezTo>
                    <a:pt x="646874" y="3171225"/>
                    <a:pt x="748987" y="3176305"/>
                    <a:pt x="851100" y="3177575"/>
                  </a:cubicBezTo>
                  <a:cubicBezTo>
                    <a:pt x="1021288" y="3180115"/>
                    <a:pt x="2917669" y="3181385"/>
                    <a:pt x="3087857" y="3182655"/>
                  </a:cubicBezTo>
                  <a:cubicBezTo>
                    <a:pt x="3112170" y="3182655"/>
                    <a:pt x="3136483" y="3182655"/>
                    <a:pt x="3160795" y="3182655"/>
                  </a:cubicBezTo>
                  <a:cubicBezTo>
                    <a:pt x="3277496" y="3182655"/>
                    <a:pt x="3399058" y="3181385"/>
                    <a:pt x="3515759" y="3181385"/>
                  </a:cubicBezTo>
                  <a:cubicBezTo>
                    <a:pt x="3651909" y="3181385"/>
                    <a:pt x="3783197" y="3182655"/>
                    <a:pt x="3919348" y="3182655"/>
                  </a:cubicBezTo>
                  <a:cubicBezTo>
                    <a:pt x="4118711" y="3182655"/>
                    <a:pt x="4322937" y="3182655"/>
                    <a:pt x="4522300" y="3182655"/>
                  </a:cubicBezTo>
                  <a:cubicBezTo>
                    <a:pt x="4707075" y="3182655"/>
                    <a:pt x="4891851" y="3183925"/>
                    <a:pt x="5076627" y="3185195"/>
                  </a:cubicBezTo>
                  <a:cubicBezTo>
                    <a:pt x="5159289" y="3185195"/>
                    <a:pt x="5246815" y="3186465"/>
                    <a:pt x="5329477" y="3186465"/>
                  </a:cubicBezTo>
                  <a:cubicBezTo>
                    <a:pt x="5596916" y="3185195"/>
                    <a:pt x="5859492" y="3178845"/>
                    <a:pt x="6109838" y="3178845"/>
                  </a:cubicBezTo>
                  <a:cubicBezTo>
                    <a:pt x="6113648" y="3178845"/>
                    <a:pt x="6118728" y="3176305"/>
                    <a:pt x="6122538" y="3173765"/>
                  </a:cubicBezTo>
                  <a:cubicBezTo>
                    <a:pt x="6127618" y="3169955"/>
                    <a:pt x="6130158" y="3163605"/>
                    <a:pt x="6132698" y="3161065"/>
                  </a:cubicBezTo>
                  <a:cubicBezTo>
                    <a:pt x="6133968" y="3090814"/>
                    <a:pt x="6135238" y="2987534"/>
                    <a:pt x="6136508" y="2884253"/>
                  </a:cubicBezTo>
                  <a:cubicBezTo>
                    <a:pt x="6137778" y="2724415"/>
                    <a:pt x="6147938" y="1189963"/>
                    <a:pt x="6149208" y="1030124"/>
                  </a:cubicBezTo>
                  <a:cubicBezTo>
                    <a:pt x="6149208" y="934221"/>
                    <a:pt x="6150478" y="838318"/>
                    <a:pt x="6151748" y="742415"/>
                  </a:cubicBezTo>
                  <a:cubicBezTo>
                    <a:pt x="6153018" y="639134"/>
                    <a:pt x="6154288" y="535854"/>
                    <a:pt x="6156828" y="432574"/>
                  </a:cubicBezTo>
                  <a:cubicBezTo>
                    <a:pt x="6158098" y="371097"/>
                    <a:pt x="6158098" y="307162"/>
                    <a:pt x="6163178" y="245685"/>
                  </a:cubicBezTo>
                  <a:cubicBezTo>
                    <a:pt x="6168258" y="171913"/>
                    <a:pt x="6170798" y="100601"/>
                    <a:pt x="6169528" y="44450"/>
                  </a:cubicBezTo>
                  <a:cubicBezTo>
                    <a:pt x="6169528" y="38100"/>
                    <a:pt x="6165718" y="30480"/>
                    <a:pt x="6159368" y="27940"/>
                  </a:cubicBezTo>
                  <a:close/>
                </a:path>
              </a:pathLst>
            </a:custGeom>
            <a:solidFill>
              <a:srgbClr val="3C476A"/>
            </a:solidFill>
          </p:spPr>
          <p:txBody>
            <a:bodyPr/>
            <a:lstStyle/>
            <a:p>
              <a:endParaRPr lang="hr-HR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8713921" y="558142"/>
            <a:ext cx="690833" cy="690833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C7BB"/>
            </a:solidFill>
          </p:spPr>
          <p:txBody>
            <a:bodyPr/>
            <a:lstStyle/>
            <a:p>
              <a:endParaRPr lang="hr-HR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5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2502150" y="1512470"/>
            <a:ext cx="12674216" cy="13197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206"/>
              </a:lnSpc>
              <a:spcBef>
                <a:spcPct val="0"/>
              </a:spcBef>
            </a:pPr>
            <a:r>
              <a:rPr lang="en-US" sz="7290" b="1" spc="43">
                <a:solidFill>
                  <a:srgbClr val="F9E2CF"/>
                </a:solidFill>
                <a:latin typeface="Poppins Bold"/>
                <a:ea typeface="Poppins Bold"/>
                <a:cs typeface="Poppins Bold"/>
                <a:sym typeface="Poppins Bold"/>
              </a:rPr>
              <a:t>Analiza podataka</a:t>
            </a:r>
          </a:p>
        </p:txBody>
      </p:sp>
      <p:sp>
        <p:nvSpPr>
          <p:cNvPr id="10" name="Freeform 10"/>
          <p:cNvSpPr/>
          <p:nvPr/>
        </p:nvSpPr>
        <p:spPr>
          <a:xfrm>
            <a:off x="-7370401" y="-7449820"/>
            <a:ext cx="9171841" cy="9171841"/>
          </a:xfrm>
          <a:custGeom>
            <a:avLst/>
            <a:gdLst/>
            <a:ahLst/>
            <a:cxnLst/>
            <a:rect l="l" t="t" r="r" b="b"/>
            <a:pathLst>
              <a:path w="9171841" h="9171841">
                <a:moveTo>
                  <a:pt x="0" y="0"/>
                </a:moveTo>
                <a:lnTo>
                  <a:pt x="9171840" y="0"/>
                </a:lnTo>
                <a:lnTo>
                  <a:pt x="9171840" y="9171840"/>
                </a:lnTo>
                <a:lnTo>
                  <a:pt x="0" y="91718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r-HR"/>
          </a:p>
        </p:txBody>
      </p:sp>
      <p:sp>
        <p:nvSpPr>
          <p:cNvPr id="11" name="Freeform 11"/>
          <p:cNvSpPr/>
          <p:nvPr/>
        </p:nvSpPr>
        <p:spPr>
          <a:xfrm>
            <a:off x="-7536687" y="-7616106"/>
            <a:ext cx="9504412" cy="9504412"/>
          </a:xfrm>
          <a:custGeom>
            <a:avLst/>
            <a:gdLst/>
            <a:ahLst/>
            <a:cxnLst/>
            <a:rect l="l" t="t" r="r" b="b"/>
            <a:pathLst>
              <a:path w="9504412" h="9504412">
                <a:moveTo>
                  <a:pt x="0" y="0"/>
                </a:moveTo>
                <a:lnTo>
                  <a:pt x="9504412" y="0"/>
                </a:lnTo>
                <a:lnTo>
                  <a:pt x="9504412" y="9504412"/>
                </a:lnTo>
                <a:lnTo>
                  <a:pt x="0" y="95044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r-HR"/>
          </a:p>
        </p:txBody>
      </p:sp>
      <p:sp>
        <p:nvSpPr>
          <p:cNvPr id="12" name="Freeform 12"/>
          <p:cNvSpPr/>
          <p:nvPr/>
        </p:nvSpPr>
        <p:spPr>
          <a:xfrm>
            <a:off x="16377835" y="7852042"/>
            <a:ext cx="11157487" cy="11157487"/>
          </a:xfrm>
          <a:custGeom>
            <a:avLst/>
            <a:gdLst/>
            <a:ahLst/>
            <a:cxnLst/>
            <a:rect l="l" t="t" r="r" b="b"/>
            <a:pathLst>
              <a:path w="11157487" h="11157487">
                <a:moveTo>
                  <a:pt x="0" y="0"/>
                </a:moveTo>
                <a:lnTo>
                  <a:pt x="11157487" y="0"/>
                </a:lnTo>
                <a:lnTo>
                  <a:pt x="11157487" y="11157487"/>
                </a:lnTo>
                <a:lnTo>
                  <a:pt x="0" y="111574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r-HR"/>
          </a:p>
        </p:txBody>
      </p:sp>
      <p:sp>
        <p:nvSpPr>
          <p:cNvPr id="13" name="Freeform 13"/>
          <p:cNvSpPr/>
          <p:nvPr/>
        </p:nvSpPr>
        <p:spPr>
          <a:xfrm>
            <a:off x="16377835" y="7852042"/>
            <a:ext cx="10443437" cy="10443437"/>
          </a:xfrm>
          <a:custGeom>
            <a:avLst/>
            <a:gdLst/>
            <a:ahLst/>
            <a:cxnLst/>
            <a:rect l="l" t="t" r="r" b="b"/>
            <a:pathLst>
              <a:path w="10443437" h="10443437">
                <a:moveTo>
                  <a:pt x="0" y="0"/>
                </a:moveTo>
                <a:lnTo>
                  <a:pt x="10443437" y="0"/>
                </a:lnTo>
                <a:lnTo>
                  <a:pt x="10443437" y="10443437"/>
                </a:lnTo>
                <a:lnTo>
                  <a:pt x="0" y="104434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r-HR"/>
          </a:p>
        </p:txBody>
      </p:sp>
      <p:grpSp>
        <p:nvGrpSpPr>
          <p:cNvPr id="14" name="Group 14"/>
          <p:cNvGrpSpPr/>
          <p:nvPr/>
        </p:nvGrpSpPr>
        <p:grpSpPr>
          <a:xfrm>
            <a:off x="-1543050" y="9020981"/>
            <a:ext cx="3086100" cy="3086100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C8BC"/>
            </a:solidFill>
          </p:spPr>
          <p:txBody>
            <a:bodyPr/>
            <a:lstStyle/>
            <a:p>
              <a:endParaRPr lang="hr-HR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74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7259300" y="-1699554"/>
            <a:ext cx="3086100" cy="3086100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C8BC"/>
            </a:solidFill>
          </p:spPr>
          <p:txBody>
            <a:bodyPr/>
            <a:lstStyle/>
            <a:p>
              <a:endParaRPr lang="hr-HR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74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-2081100" y="-1543050"/>
            <a:ext cx="3086100" cy="3086100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C8BC"/>
            </a:solidFill>
          </p:spPr>
          <p:txBody>
            <a:bodyPr/>
            <a:lstStyle/>
            <a:p>
              <a:endParaRPr lang="hr-HR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74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7017281" y="9020981"/>
            <a:ext cx="3086100" cy="3086100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C8BC"/>
            </a:solidFill>
          </p:spPr>
          <p:txBody>
            <a:bodyPr/>
            <a:lstStyle/>
            <a:p>
              <a:endParaRPr lang="hr-HR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74"/>
                </a:lnSpc>
              </a:pPr>
              <a:endParaRPr/>
            </a:p>
          </p:txBody>
        </p:sp>
      </p:grpSp>
      <p:sp>
        <p:nvSpPr>
          <p:cNvPr id="26" name="Freeform 26" descr="preencoded.png"/>
          <p:cNvSpPr/>
          <p:nvPr/>
        </p:nvSpPr>
        <p:spPr>
          <a:xfrm>
            <a:off x="8839258" y="3521590"/>
            <a:ext cx="7476867" cy="4080194"/>
          </a:xfrm>
          <a:custGeom>
            <a:avLst/>
            <a:gdLst/>
            <a:ahLst/>
            <a:cxnLst/>
            <a:rect l="l" t="t" r="r" b="b"/>
            <a:pathLst>
              <a:path w="7476867" h="4080194">
                <a:moveTo>
                  <a:pt x="0" y="0"/>
                </a:moveTo>
                <a:lnTo>
                  <a:pt x="7476867" y="0"/>
                </a:lnTo>
                <a:lnTo>
                  <a:pt x="7476867" y="4080194"/>
                </a:lnTo>
                <a:lnTo>
                  <a:pt x="0" y="408019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hr-HR"/>
          </a:p>
        </p:txBody>
      </p:sp>
      <p:grpSp>
        <p:nvGrpSpPr>
          <p:cNvPr id="27" name="Group 27"/>
          <p:cNvGrpSpPr/>
          <p:nvPr/>
        </p:nvGrpSpPr>
        <p:grpSpPr>
          <a:xfrm>
            <a:off x="2126095" y="3660916"/>
            <a:ext cx="7538959" cy="3801542"/>
            <a:chOff x="0" y="0"/>
            <a:chExt cx="10051946" cy="5068722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10051946" cy="5068722"/>
            </a:xfrm>
            <a:custGeom>
              <a:avLst/>
              <a:gdLst/>
              <a:ahLst/>
              <a:cxnLst/>
              <a:rect l="l" t="t" r="r" b="b"/>
              <a:pathLst>
                <a:path w="10051946" h="5068722">
                  <a:moveTo>
                    <a:pt x="0" y="0"/>
                  </a:moveTo>
                  <a:lnTo>
                    <a:pt x="10051946" y="0"/>
                  </a:lnTo>
                  <a:lnTo>
                    <a:pt x="10051946" y="5068722"/>
                  </a:lnTo>
                  <a:lnTo>
                    <a:pt x="0" y="506872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hr-HR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-57150"/>
              <a:ext cx="10051946" cy="5125872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651167" lvl="1" indent="-325584" algn="l">
                <a:lnSpc>
                  <a:spcPts val="3564"/>
                </a:lnSpc>
                <a:buFont typeface="Arial"/>
                <a:buChar char="•"/>
              </a:pPr>
              <a:r>
                <a:rPr lang="en-US" sz="2700" spc="102">
                  <a:solidFill>
                    <a:srgbClr val="F9E2CF"/>
                  </a:solidFill>
                  <a:latin typeface="Poppins"/>
                  <a:ea typeface="Poppins"/>
                  <a:cs typeface="Poppins"/>
                  <a:sym typeface="Poppins"/>
                </a:rPr>
                <a:t>ISIC 2020 </a:t>
              </a:r>
            </a:p>
            <a:p>
              <a:pPr algn="l">
                <a:lnSpc>
                  <a:spcPts val="3564"/>
                </a:lnSpc>
              </a:pPr>
              <a:endParaRPr lang="en-US" sz="2700" spc="102">
                <a:solidFill>
                  <a:srgbClr val="F9E2CF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algn="l">
                <a:lnSpc>
                  <a:spcPts val="3564"/>
                </a:lnSpc>
              </a:pPr>
              <a:r>
                <a:rPr lang="en-US" sz="2700" spc="102">
                  <a:solidFill>
                    <a:srgbClr val="F9E2CF"/>
                  </a:solidFill>
                  <a:latin typeface="Poppins"/>
                  <a:ea typeface="Poppins"/>
                  <a:cs typeface="Poppins"/>
                  <a:sym typeface="Poppins"/>
                </a:rPr>
                <a:t>      → svaki pacijent ima tri ili više</a:t>
              </a:r>
            </a:p>
            <a:p>
              <a:pPr algn="l">
                <a:lnSpc>
                  <a:spcPts val="3564"/>
                </a:lnSpc>
              </a:pPr>
              <a:r>
                <a:rPr lang="en-US" sz="2700" spc="102">
                  <a:solidFill>
                    <a:srgbClr val="F9E2CF"/>
                  </a:solidFill>
                  <a:latin typeface="Poppins"/>
                  <a:ea typeface="Poppins"/>
                  <a:cs typeface="Poppins"/>
                  <a:sym typeface="Poppins"/>
                </a:rPr>
                <a:t>          slika</a:t>
              </a:r>
            </a:p>
            <a:p>
              <a:pPr algn="l">
                <a:lnSpc>
                  <a:spcPts val="3564"/>
                </a:lnSpc>
              </a:pPr>
              <a:endParaRPr lang="en-US" sz="2700" spc="102">
                <a:solidFill>
                  <a:srgbClr val="F9E2CF"/>
                </a:solidFill>
                <a:latin typeface="Poppins"/>
                <a:ea typeface="Poppins"/>
                <a:cs typeface="Poppins"/>
                <a:sym typeface="Poppins"/>
              </a:endParaRPr>
            </a:p>
            <a:p>
              <a:pPr algn="l">
                <a:lnSpc>
                  <a:spcPts val="3564"/>
                </a:lnSpc>
              </a:pPr>
              <a:r>
                <a:rPr lang="en-US" sz="2700" spc="102">
                  <a:solidFill>
                    <a:srgbClr val="F9E2CF"/>
                  </a:solidFill>
                  <a:latin typeface="Poppins"/>
                  <a:ea typeface="Poppins"/>
                  <a:cs typeface="Poppins"/>
                  <a:sym typeface="Poppins"/>
                </a:rPr>
                <a:t>→  slike istog pacijenta nisu </a:t>
              </a:r>
            </a:p>
            <a:p>
              <a:pPr algn="l">
                <a:lnSpc>
                  <a:spcPts val="3564"/>
                </a:lnSpc>
              </a:pPr>
              <a:r>
                <a:rPr lang="en-US" sz="2700" spc="102">
                  <a:solidFill>
                    <a:srgbClr val="F9E2CF"/>
                  </a:solidFill>
                  <a:latin typeface="Poppins"/>
                  <a:ea typeface="Poppins"/>
                  <a:cs typeface="Poppins"/>
                  <a:sym typeface="Poppins"/>
                </a:rPr>
                <a:t>istovremeno uključene u skup </a:t>
              </a:r>
            </a:p>
            <a:p>
              <a:pPr marL="651510" lvl="1" indent="-325755" algn="l">
                <a:lnSpc>
                  <a:spcPts val="3564"/>
                </a:lnSpc>
              </a:pPr>
              <a:r>
                <a:rPr lang="en-US" sz="2700" spc="102">
                  <a:solidFill>
                    <a:srgbClr val="F9E2CF"/>
                  </a:solidFill>
                  <a:latin typeface="Poppins"/>
                  <a:ea typeface="Poppins"/>
                  <a:cs typeface="Poppins"/>
                  <a:sym typeface="Poppins"/>
                </a:rPr>
                <a:t>za treniranje i skup za testiranje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45F8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10594137">
            <a:off x="1660941" y="1344474"/>
            <a:ext cx="14966118" cy="7726450"/>
            <a:chOff x="0" y="0"/>
            <a:chExt cx="6174637" cy="3187735"/>
          </a:xfrm>
        </p:grpSpPr>
        <p:sp>
          <p:nvSpPr>
            <p:cNvPr id="3" name="Freeform 3"/>
            <p:cNvSpPr/>
            <p:nvPr/>
          </p:nvSpPr>
          <p:spPr>
            <a:xfrm>
              <a:off x="0" y="-1270"/>
              <a:ext cx="6175907" cy="3186465"/>
            </a:xfrm>
            <a:custGeom>
              <a:avLst/>
              <a:gdLst/>
              <a:ahLst/>
              <a:cxnLst/>
              <a:rect l="l" t="t" r="r" b="b"/>
              <a:pathLst>
                <a:path w="6175907" h="3186465">
                  <a:moveTo>
                    <a:pt x="6164477" y="27940"/>
                  </a:moveTo>
                  <a:cubicBezTo>
                    <a:pt x="6155587" y="24130"/>
                    <a:pt x="6146697" y="21590"/>
                    <a:pt x="6137807" y="21590"/>
                  </a:cubicBezTo>
                  <a:cubicBezTo>
                    <a:pt x="6111137" y="20320"/>
                    <a:pt x="6020127" y="20320"/>
                    <a:pt x="5917928" y="17780"/>
                  </a:cubicBezTo>
                  <a:cubicBezTo>
                    <a:pt x="5684330" y="12700"/>
                    <a:pt x="5455598" y="6350"/>
                    <a:pt x="5222000" y="3810"/>
                  </a:cubicBezTo>
                  <a:cubicBezTo>
                    <a:pt x="5032202" y="1270"/>
                    <a:pt x="4847270" y="3810"/>
                    <a:pt x="4657472" y="2540"/>
                  </a:cubicBezTo>
                  <a:cubicBezTo>
                    <a:pt x="4574739" y="2540"/>
                    <a:pt x="4492006" y="0"/>
                    <a:pt x="4409273" y="2540"/>
                  </a:cubicBezTo>
                  <a:cubicBezTo>
                    <a:pt x="4209742" y="10160"/>
                    <a:pt x="4010210" y="11430"/>
                    <a:pt x="3805812" y="8890"/>
                  </a:cubicBezTo>
                  <a:cubicBezTo>
                    <a:pt x="3703613" y="7620"/>
                    <a:pt x="3601414" y="7620"/>
                    <a:pt x="3499214" y="7620"/>
                  </a:cubicBezTo>
                  <a:cubicBezTo>
                    <a:pt x="3314283" y="7620"/>
                    <a:pt x="3129351" y="7620"/>
                    <a:pt x="2944419" y="6350"/>
                  </a:cubicBezTo>
                  <a:cubicBezTo>
                    <a:pt x="2749754" y="5080"/>
                    <a:pt x="832303" y="2540"/>
                    <a:pt x="642505" y="1270"/>
                  </a:cubicBezTo>
                  <a:cubicBezTo>
                    <a:pt x="486773" y="0"/>
                    <a:pt x="335907" y="1270"/>
                    <a:pt x="180175" y="1270"/>
                  </a:cubicBezTo>
                  <a:cubicBezTo>
                    <a:pt x="73109" y="1270"/>
                    <a:pt x="33020" y="3810"/>
                    <a:pt x="5080" y="5080"/>
                  </a:cubicBezTo>
                  <a:cubicBezTo>
                    <a:pt x="3810" y="5080"/>
                    <a:pt x="2540" y="7620"/>
                    <a:pt x="0" y="8890"/>
                  </a:cubicBezTo>
                  <a:cubicBezTo>
                    <a:pt x="1270" y="21590"/>
                    <a:pt x="3810" y="34290"/>
                    <a:pt x="5080" y="46990"/>
                  </a:cubicBezTo>
                  <a:cubicBezTo>
                    <a:pt x="15240" y="166995"/>
                    <a:pt x="16510" y="307162"/>
                    <a:pt x="17780" y="444869"/>
                  </a:cubicBezTo>
                  <a:cubicBezTo>
                    <a:pt x="19050" y="585035"/>
                    <a:pt x="17780" y="725201"/>
                    <a:pt x="16510" y="867827"/>
                  </a:cubicBezTo>
                  <a:cubicBezTo>
                    <a:pt x="15240" y="1012911"/>
                    <a:pt x="2540" y="2535067"/>
                    <a:pt x="2540" y="2680152"/>
                  </a:cubicBezTo>
                  <a:cubicBezTo>
                    <a:pt x="2540" y="2822777"/>
                    <a:pt x="1270" y="2965402"/>
                    <a:pt x="0" y="3108028"/>
                  </a:cubicBezTo>
                  <a:cubicBezTo>
                    <a:pt x="0" y="3131855"/>
                    <a:pt x="3810" y="3142015"/>
                    <a:pt x="15240" y="3147095"/>
                  </a:cubicBezTo>
                  <a:cubicBezTo>
                    <a:pt x="22860" y="3150905"/>
                    <a:pt x="31750" y="3153445"/>
                    <a:pt x="40640" y="3154715"/>
                  </a:cubicBezTo>
                  <a:cubicBezTo>
                    <a:pt x="175308" y="3159795"/>
                    <a:pt x="360240" y="3163605"/>
                    <a:pt x="545172" y="3168685"/>
                  </a:cubicBezTo>
                  <a:cubicBezTo>
                    <a:pt x="647371" y="3171225"/>
                    <a:pt x="749570" y="3176305"/>
                    <a:pt x="851770" y="3177575"/>
                  </a:cubicBezTo>
                  <a:cubicBezTo>
                    <a:pt x="1022101" y="3180115"/>
                    <a:pt x="2920086" y="3181385"/>
                    <a:pt x="3090418" y="3182655"/>
                  </a:cubicBezTo>
                  <a:cubicBezTo>
                    <a:pt x="3114751" y="3182655"/>
                    <a:pt x="3139084" y="3182655"/>
                    <a:pt x="3163417" y="3182655"/>
                  </a:cubicBezTo>
                  <a:cubicBezTo>
                    <a:pt x="3280216" y="3182655"/>
                    <a:pt x="3401882" y="3181385"/>
                    <a:pt x="3518681" y="3181385"/>
                  </a:cubicBezTo>
                  <a:cubicBezTo>
                    <a:pt x="3654946" y="3181385"/>
                    <a:pt x="3786345" y="3182655"/>
                    <a:pt x="3922611" y="3182655"/>
                  </a:cubicBezTo>
                  <a:cubicBezTo>
                    <a:pt x="4122142" y="3182655"/>
                    <a:pt x="4326541" y="3182655"/>
                    <a:pt x="4526073" y="3182655"/>
                  </a:cubicBezTo>
                  <a:cubicBezTo>
                    <a:pt x="4711004" y="3182655"/>
                    <a:pt x="4895936" y="3183925"/>
                    <a:pt x="5080868" y="3185195"/>
                  </a:cubicBezTo>
                  <a:cubicBezTo>
                    <a:pt x="5163600" y="3185195"/>
                    <a:pt x="5251200" y="3186465"/>
                    <a:pt x="5333933" y="3186465"/>
                  </a:cubicBezTo>
                  <a:cubicBezTo>
                    <a:pt x="5601597" y="3185195"/>
                    <a:pt x="5864395" y="3178845"/>
                    <a:pt x="6114947" y="3178845"/>
                  </a:cubicBezTo>
                  <a:cubicBezTo>
                    <a:pt x="6118757" y="3178845"/>
                    <a:pt x="6123837" y="3176305"/>
                    <a:pt x="6127647" y="3173765"/>
                  </a:cubicBezTo>
                  <a:cubicBezTo>
                    <a:pt x="6132727" y="3169955"/>
                    <a:pt x="6135267" y="3163605"/>
                    <a:pt x="6137807" y="3161065"/>
                  </a:cubicBezTo>
                  <a:cubicBezTo>
                    <a:pt x="6139077" y="3090814"/>
                    <a:pt x="6140347" y="2987534"/>
                    <a:pt x="6141617" y="2884253"/>
                  </a:cubicBezTo>
                  <a:cubicBezTo>
                    <a:pt x="6142887" y="2724415"/>
                    <a:pt x="6153047" y="1189963"/>
                    <a:pt x="6154317" y="1030124"/>
                  </a:cubicBezTo>
                  <a:cubicBezTo>
                    <a:pt x="6154317" y="934221"/>
                    <a:pt x="6155587" y="838318"/>
                    <a:pt x="6156857" y="742415"/>
                  </a:cubicBezTo>
                  <a:cubicBezTo>
                    <a:pt x="6158127" y="639134"/>
                    <a:pt x="6159397" y="535854"/>
                    <a:pt x="6161937" y="432574"/>
                  </a:cubicBezTo>
                  <a:cubicBezTo>
                    <a:pt x="6163207" y="371097"/>
                    <a:pt x="6163207" y="307162"/>
                    <a:pt x="6168287" y="245685"/>
                  </a:cubicBezTo>
                  <a:cubicBezTo>
                    <a:pt x="6173367" y="171913"/>
                    <a:pt x="6175907" y="100601"/>
                    <a:pt x="6174637" y="44450"/>
                  </a:cubicBezTo>
                  <a:cubicBezTo>
                    <a:pt x="6174637" y="38100"/>
                    <a:pt x="6170827" y="30480"/>
                    <a:pt x="6164477" y="27940"/>
                  </a:cubicBezTo>
                  <a:close/>
                </a:path>
              </a:pathLst>
            </a:custGeom>
            <a:solidFill>
              <a:srgbClr val="FFC7BB"/>
            </a:solidFill>
          </p:spPr>
          <p:txBody>
            <a:bodyPr/>
            <a:lstStyle/>
            <a:p>
              <a:endParaRPr lang="hr-HR"/>
            </a:p>
          </p:txBody>
        </p:sp>
      </p:grpSp>
      <p:grpSp>
        <p:nvGrpSpPr>
          <p:cNvPr id="4" name="Group 4"/>
          <p:cNvGrpSpPr/>
          <p:nvPr/>
        </p:nvGrpSpPr>
        <p:grpSpPr>
          <a:xfrm rot="-10800000">
            <a:off x="1424100" y="937258"/>
            <a:ext cx="14953734" cy="7726450"/>
            <a:chOff x="0" y="0"/>
            <a:chExt cx="6169528" cy="3187735"/>
          </a:xfrm>
        </p:grpSpPr>
        <p:sp>
          <p:nvSpPr>
            <p:cNvPr id="5" name="Freeform 5"/>
            <p:cNvSpPr/>
            <p:nvPr/>
          </p:nvSpPr>
          <p:spPr>
            <a:xfrm>
              <a:off x="0" y="-1270"/>
              <a:ext cx="6170798" cy="3186465"/>
            </a:xfrm>
            <a:custGeom>
              <a:avLst/>
              <a:gdLst/>
              <a:ahLst/>
              <a:cxnLst/>
              <a:rect l="l" t="t" r="r" b="b"/>
              <a:pathLst>
                <a:path w="6170798" h="3186465">
                  <a:moveTo>
                    <a:pt x="6159368" y="27940"/>
                  </a:moveTo>
                  <a:cubicBezTo>
                    <a:pt x="6150478" y="24130"/>
                    <a:pt x="6141588" y="21590"/>
                    <a:pt x="6132698" y="21590"/>
                  </a:cubicBezTo>
                  <a:cubicBezTo>
                    <a:pt x="6106028" y="20320"/>
                    <a:pt x="6015093" y="20320"/>
                    <a:pt x="5912980" y="17780"/>
                  </a:cubicBezTo>
                  <a:cubicBezTo>
                    <a:pt x="5679579" y="12700"/>
                    <a:pt x="5451041" y="6350"/>
                    <a:pt x="5217640" y="3810"/>
                  </a:cubicBezTo>
                  <a:cubicBezTo>
                    <a:pt x="5028002" y="1270"/>
                    <a:pt x="4843226" y="3810"/>
                    <a:pt x="4653588" y="2540"/>
                  </a:cubicBezTo>
                  <a:cubicBezTo>
                    <a:pt x="4570925" y="2540"/>
                    <a:pt x="4488262" y="0"/>
                    <a:pt x="4405599" y="2540"/>
                  </a:cubicBezTo>
                  <a:cubicBezTo>
                    <a:pt x="4206236" y="10160"/>
                    <a:pt x="4006873" y="11430"/>
                    <a:pt x="3802648" y="8890"/>
                  </a:cubicBezTo>
                  <a:cubicBezTo>
                    <a:pt x="3700535" y="7620"/>
                    <a:pt x="3598421" y="7620"/>
                    <a:pt x="3496309" y="7620"/>
                  </a:cubicBezTo>
                  <a:cubicBezTo>
                    <a:pt x="3311533" y="7620"/>
                    <a:pt x="3126758" y="7620"/>
                    <a:pt x="2941982" y="6350"/>
                  </a:cubicBezTo>
                  <a:cubicBezTo>
                    <a:pt x="2747481" y="5080"/>
                    <a:pt x="831650" y="2540"/>
                    <a:pt x="642012" y="1270"/>
                  </a:cubicBezTo>
                  <a:cubicBezTo>
                    <a:pt x="486411" y="0"/>
                    <a:pt x="335673" y="1270"/>
                    <a:pt x="180072" y="1270"/>
                  </a:cubicBezTo>
                  <a:cubicBezTo>
                    <a:pt x="73097" y="1270"/>
                    <a:pt x="33020" y="3810"/>
                    <a:pt x="5080" y="5080"/>
                  </a:cubicBezTo>
                  <a:cubicBezTo>
                    <a:pt x="3810" y="5080"/>
                    <a:pt x="2540" y="7620"/>
                    <a:pt x="0" y="8890"/>
                  </a:cubicBezTo>
                  <a:cubicBezTo>
                    <a:pt x="1270" y="21590"/>
                    <a:pt x="3810" y="34290"/>
                    <a:pt x="5080" y="46990"/>
                  </a:cubicBezTo>
                  <a:cubicBezTo>
                    <a:pt x="15240" y="166995"/>
                    <a:pt x="16510" y="307162"/>
                    <a:pt x="17780" y="444869"/>
                  </a:cubicBezTo>
                  <a:cubicBezTo>
                    <a:pt x="19050" y="585035"/>
                    <a:pt x="17780" y="725201"/>
                    <a:pt x="16510" y="867827"/>
                  </a:cubicBezTo>
                  <a:cubicBezTo>
                    <a:pt x="15240" y="1012911"/>
                    <a:pt x="2540" y="2535067"/>
                    <a:pt x="2540" y="2680152"/>
                  </a:cubicBezTo>
                  <a:cubicBezTo>
                    <a:pt x="2540" y="2822777"/>
                    <a:pt x="1270" y="2965402"/>
                    <a:pt x="0" y="3108028"/>
                  </a:cubicBezTo>
                  <a:cubicBezTo>
                    <a:pt x="0" y="3131855"/>
                    <a:pt x="3810" y="3142015"/>
                    <a:pt x="15240" y="3147095"/>
                  </a:cubicBezTo>
                  <a:cubicBezTo>
                    <a:pt x="22860" y="3150905"/>
                    <a:pt x="31750" y="3153445"/>
                    <a:pt x="40640" y="3154715"/>
                  </a:cubicBezTo>
                  <a:cubicBezTo>
                    <a:pt x="175210" y="3159795"/>
                    <a:pt x="359985" y="3163605"/>
                    <a:pt x="544761" y="3168685"/>
                  </a:cubicBezTo>
                  <a:cubicBezTo>
                    <a:pt x="646874" y="3171225"/>
                    <a:pt x="748987" y="3176305"/>
                    <a:pt x="851100" y="3177575"/>
                  </a:cubicBezTo>
                  <a:cubicBezTo>
                    <a:pt x="1021288" y="3180115"/>
                    <a:pt x="2917669" y="3181385"/>
                    <a:pt x="3087857" y="3182655"/>
                  </a:cubicBezTo>
                  <a:cubicBezTo>
                    <a:pt x="3112170" y="3182655"/>
                    <a:pt x="3136483" y="3182655"/>
                    <a:pt x="3160795" y="3182655"/>
                  </a:cubicBezTo>
                  <a:cubicBezTo>
                    <a:pt x="3277496" y="3182655"/>
                    <a:pt x="3399058" y="3181385"/>
                    <a:pt x="3515759" y="3181385"/>
                  </a:cubicBezTo>
                  <a:cubicBezTo>
                    <a:pt x="3651909" y="3181385"/>
                    <a:pt x="3783197" y="3182655"/>
                    <a:pt x="3919348" y="3182655"/>
                  </a:cubicBezTo>
                  <a:cubicBezTo>
                    <a:pt x="4118711" y="3182655"/>
                    <a:pt x="4322937" y="3182655"/>
                    <a:pt x="4522300" y="3182655"/>
                  </a:cubicBezTo>
                  <a:cubicBezTo>
                    <a:pt x="4707075" y="3182655"/>
                    <a:pt x="4891851" y="3183925"/>
                    <a:pt x="5076627" y="3185195"/>
                  </a:cubicBezTo>
                  <a:cubicBezTo>
                    <a:pt x="5159289" y="3185195"/>
                    <a:pt x="5246815" y="3186465"/>
                    <a:pt x="5329477" y="3186465"/>
                  </a:cubicBezTo>
                  <a:cubicBezTo>
                    <a:pt x="5596916" y="3185195"/>
                    <a:pt x="5859492" y="3178845"/>
                    <a:pt x="6109838" y="3178845"/>
                  </a:cubicBezTo>
                  <a:cubicBezTo>
                    <a:pt x="6113648" y="3178845"/>
                    <a:pt x="6118728" y="3176305"/>
                    <a:pt x="6122538" y="3173765"/>
                  </a:cubicBezTo>
                  <a:cubicBezTo>
                    <a:pt x="6127618" y="3169955"/>
                    <a:pt x="6130158" y="3163605"/>
                    <a:pt x="6132698" y="3161065"/>
                  </a:cubicBezTo>
                  <a:cubicBezTo>
                    <a:pt x="6133968" y="3090814"/>
                    <a:pt x="6135238" y="2987534"/>
                    <a:pt x="6136508" y="2884253"/>
                  </a:cubicBezTo>
                  <a:cubicBezTo>
                    <a:pt x="6137778" y="2724415"/>
                    <a:pt x="6147938" y="1189963"/>
                    <a:pt x="6149208" y="1030124"/>
                  </a:cubicBezTo>
                  <a:cubicBezTo>
                    <a:pt x="6149208" y="934221"/>
                    <a:pt x="6150478" y="838318"/>
                    <a:pt x="6151748" y="742415"/>
                  </a:cubicBezTo>
                  <a:cubicBezTo>
                    <a:pt x="6153018" y="639134"/>
                    <a:pt x="6154288" y="535854"/>
                    <a:pt x="6156828" y="432574"/>
                  </a:cubicBezTo>
                  <a:cubicBezTo>
                    <a:pt x="6158098" y="371097"/>
                    <a:pt x="6158098" y="307162"/>
                    <a:pt x="6163178" y="245685"/>
                  </a:cubicBezTo>
                  <a:cubicBezTo>
                    <a:pt x="6168258" y="171913"/>
                    <a:pt x="6170798" y="100601"/>
                    <a:pt x="6169528" y="44450"/>
                  </a:cubicBezTo>
                  <a:cubicBezTo>
                    <a:pt x="6169528" y="38100"/>
                    <a:pt x="6165718" y="30480"/>
                    <a:pt x="6159368" y="27940"/>
                  </a:cubicBezTo>
                  <a:close/>
                </a:path>
              </a:pathLst>
            </a:custGeom>
            <a:solidFill>
              <a:srgbClr val="3C476A"/>
            </a:solidFill>
          </p:spPr>
          <p:txBody>
            <a:bodyPr/>
            <a:lstStyle/>
            <a:p>
              <a:endParaRPr lang="hr-HR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8713921" y="558142"/>
            <a:ext cx="690833" cy="690833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C7BB"/>
            </a:solidFill>
          </p:spPr>
          <p:txBody>
            <a:bodyPr/>
            <a:lstStyle/>
            <a:p>
              <a:endParaRPr lang="hr-HR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245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2502150" y="1512470"/>
            <a:ext cx="12674216" cy="13197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206"/>
              </a:lnSpc>
              <a:spcBef>
                <a:spcPct val="0"/>
              </a:spcBef>
            </a:pPr>
            <a:r>
              <a:rPr lang="en-US" sz="7290" b="1" spc="43">
                <a:solidFill>
                  <a:srgbClr val="F9E2CF"/>
                </a:solidFill>
                <a:latin typeface="Poppins Bold"/>
                <a:ea typeface="Poppins Bold"/>
                <a:cs typeface="Poppins Bold"/>
                <a:sym typeface="Poppins Bold"/>
              </a:rPr>
              <a:t>Analiza podataka</a:t>
            </a:r>
          </a:p>
        </p:txBody>
      </p:sp>
      <p:sp>
        <p:nvSpPr>
          <p:cNvPr id="10" name="Freeform 10"/>
          <p:cNvSpPr/>
          <p:nvPr/>
        </p:nvSpPr>
        <p:spPr>
          <a:xfrm>
            <a:off x="-7370401" y="-7449820"/>
            <a:ext cx="9171841" cy="9171841"/>
          </a:xfrm>
          <a:custGeom>
            <a:avLst/>
            <a:gdLst/>
            <a:ahLst/>
            <a:cxnLst/>
            <a:rect l="l" t="t" r="r" b="b"/>
            <a:pathLst>
              <a:path w="9171841" h="9171841">
                <a:moveTo>
                  <a:pt x="0" y="0"/>
                </a:moveTo>
                <a:lnTo>
                  <a:pt x="9171840" y="0"/>
                </a:lnTo>
                <a:lnTo>
                  <a:pt x="9171840" y="9171840"/>
                </a:lnTo>
                <a:lnTo>
                  <a:pt x="0" y="91718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r-HR"/>
          </a:p>
        </p:txBody>
      </p:sp>
      <p:sp>
        <p:nvSpPr>
          <p:cNvPr id="11" name="Freeform 11"/>
          <p:cNvSpPr/>
          <p:nvPr/>
        </p:nvSpPr>
        <p:spPr>
          <a:xfrm>
            <a:off x="-7536687" y="-7616106"/>
            <a:ext cx="9504412" cy="9504412"/>
          </a:xfrm>
          <a:custGeom>
            <a:avLst/>
            <a:gdLst/>
            <a:ahLst/>
            <a:cxnLst/>
            <a:rect l="l" t="t" r="r" b="b"/>
            <a:pathLst>
              <a:path w="9504412" h="9504412">
                <a:moveTo>
                  <a:pt x="0" y="0"/>
                </a:moveTo>
                <a:lnTo>
                  <a:pt x="9504412" y="0"/>
                </a:lnTo>
                <a:lnTo>
                  <a:pt x="9504412" y="9504412"/>
                </a:lnTo>
                <a:lnTo>
                  <a:pt x="0" y="95044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r-HR"/>
          </a:p>
        </p:txBody>
      </p:sp>
      <p:sp>
        <p:nvSpPr>
          <p:cNvPr id="12" name="Freeform 12"/>
          <p:cNvSpPr/>
          <p:nvPr/>
        </p:nvSpPr>
        <p:spPr>
          <a:xfrm>
            <a:off x="16377835" y="7852042"/>
            <a:ext cx="11157487" cy="11157487"/>
          </a:xfrm>
          <a:custGeom>
            <a:avLst/>
            <a:gdLst/>
            <a:ahLst/>
            <a:cxnLst/>
            <a:rect l="l" t="t" r="r" b="b"/>
            <a:pathLst>
              <a:path w="11157487" h="11157487">
                <a:moveTo>
                  <a:pt x="0" y="0"/>
                </a:moveTo>
                <a:lnTo>
                  <a:pt x="11157487" y="0"/>
                </a:lnTo>
                <a:lnTo>
                  <a:pt x="11157487" y="11157487"/>
                </a:lnTo>
                <a:lnTo>
                  <a:pt x="0" y="111574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r-HR"/>
          </a:p>
        </p:txBody>
      </p:sp>
      <p:sp>
        <p:nvSpPr>
          <p:cNvPr id="13" name="Freeform 13"/>
          <p:cNvSpPr/>
          <p:nvPr/>
        </p:nvSpPr>
        <p:spPr>
          <a:xfrm>
            <a:off x="16377835" y="7852042"/>
            <a:ext cx="10443437" cy="10443437"/>
          </a:xfrm>
          <a:custGeom>
            <a:avLst/>
            <a:gdLst/>
            <a:ahLst/>
            <a:cxnLst/>
            <a:rect l="l" t="t" r="r" b="b"/>
            <a:pathLst>
              <a:path w="10443437" h="10443437">
                <a:moveTo>
                  <a:pt x="0" y="0"/>
                </a:moveTo>
                <a:lnTo>
                  <a:pt x="10443437" y="0"/>
                </a:lnTo>
                <a:lnTo>
                  <a:pt x="10443437" y="10443437"/>
                </a:lnTo>
                <a:lnTo>
                  <a:pt x="0" y="104434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r-HR"/>
          </a:p>
        </p:txBody>
      </p:sp>
      <p:grpSp>
        <p:nvGrpSpPr>
          <p:cNvPr id="14" name="Group 14"/>
          <p:cNvGrpSpPr/>
          <p:nvPr/>
        </p:nvGrpSpPr>
        <p:grpSpPr>
          <a:xfrm>
            <a:off x="-1543050" y="9020981"/>
            <a:ext cx="3086100" cy="3086100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C8BC"/>
            </a:solidFill>
          </p:spPr>
          <p:txBody>
            <a:bodyPr/>
            <a:lstStyle/>
            <a:p>
              <a:endParaRPr lang="hr-HR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74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7259300" y="-1699554"/>
            <a:ext cx="3086100" cy="3086100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C8BC"/>
            </a:solidFill>
          </p:spPr>
          <p:txBody>
            <a:bodyPr/>
            <a:lstStyle/>
            <a:p>
              <a:endParaRPr lang="hr-HR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74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-2081100" y="-1543050"/>
            <a:ext cx="3086100" cy="3086100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C8BC"/>
            </a:solidFill>
          </p:spPr>
          <p:txBody>
            <a:bodyPr/>
            <a:lstStyle/>
            <a:p>
              <a:endParaRPr lang="hr-HR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74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7017281" y="9020981"/>
            <a:ext cx="3086100" cy="3086100"/>
            <a:chOff x="0" y="0"/>
            <a:chExt cx="812800" cy="812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DC8BC"/>
            </a:solidFill>
          </p:spPr>
          <p:txBody>
            <a:bodyPr/>
            <a:lstStyle/>
            <a:p>
              <a:endParaRPr lang="hr-HR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74"/>
                </a:lnSpc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2191349" y="2832254"/>
            <a:ext cx="11567270" cy="1371600"/>
            <a:chOff x="0" y="0"/>
            <a:chExt cx="15423027" cy="18288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15423028" cy="1828800"/>
            </a:xfrm>
            <a:custGeom>
              <a:avLst/>
              <a:gdLst/>
              <a:ahLst/>
              <a:cxnLst/>
              <a:rect l="l" t="t" r="r" b="b"/>
              <a:pathLst>
                <a:path w="15423028" h="1828800">
                  <a:moveTo>
                    <a:pt x="0" y="0"/>
                  </a:moveTo>
                  <a:lnTo>
                    <a:pt x="15423028" y="0"/>
                  </a:lnTo>
                  <a:lnTo>
                    <a:pt x="15423028" y="1828800"/>
                  </a:lnTo>
                  <a:lnTo>
                    <a:pt x="0" y="1828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hr-HR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-57150"/>
              <a:ext cx="15423027" cy="188595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582930" lvl="1" indent="-291465" algn="l">
                <a:lnSpc>
                  <a:spcPts val="3564"/>
                </a:lnSpc>
                <a:buFont typeface="Arial"/>
                <a:buChar char="•"/>
              </a:pPr>
              <a:r>
                <a:rPr lang="en-US" sz="2700" spc="102">
                  <a:solidFill>
                    <a:srgbClr val="F9E2CF"/>
                  </a:solidFill>
                  <a:latin typeface="Poppins"/>
                  <a:ea typeface="Poppins"/>
                  <a:cs typeface="Poppins"/>
                  <a:sym typeface="Poppins"/>
                </a:rPr>
                <a:t>pojedine slike su prisutne u više podskupova (duplikati)</a:t>
              </a:r>
            </a:p>
          </p:txBody>
        </p:sp>
      </p:grpSp>
      <p:sp>
        <p:nvSpPr>
          <p:cNvPr id="29" name="Freeform 29" descr="preencoded.png"/>
          <p:cNvSpPr/>
          <p:nvPr/>
        </p:nvSpPr>
        <p:spPr>
          <a:xfrm>
            <a:off x="4224857" y="3968953"/>
            <a:ext cx="8978129" cy="4312757"/>
          </a:xfrm>
          <a:custGeom>
            <a:avLst/>
            <a:gdLst/>
            <a:ahLst/>
            <a:cxnLst/>
            <a:rect l="l" t="t" r="r" b="b"/>
            <a:pathLst>
              <a:path w="8978129" h="4312757">
                <a:moveTo>
                  <a:pt x="0" y="0"/>
                </a:moveTo>
                <a:lnTo>
                  <a:pt x="8978129" y="0"/>
                </a:lnTo>
                <a:lnTo>
                  <a:pt x="8978129" y="4312756"/>
                </a:lnTo>
                <a:lnTo>
                  <a:pt x="0" y="431275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hr-HR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1256</TotalTime>
  <Words>606</Words>
  <Application>Microsoft Office PowerPoint</Application>
  <PresentationFormat>Prilagođeno</PresentationFormat>
  <Paragraphs>153</Paragraphs>
  <Slides>32</Slides>
  <Notes>15</Notes>
  <HiddenSlides>0</HiddenSlides>
  <MMClips>0</MMClips>
  <ScaleCrop>false</ScaleCrop>
  <HeadingPairs>
    <vt:vector size="6" baseType="variant">
      <vt:variant>
        <vt:lpstr>Korišteni fontovi</vt:lpstr>
      </vt:variant>
      <vt:variant>
        <vt:i4>6</vt:i4>
      </vt:variant>
      <vt:variant>
        <vt:lpstr>Tema</vt:lpstr>
      </vt:variant>
      <vt:variant>
        <vt:i4>1</vt:i4>
      </vt:variant>
      <vt:variant>
        <vt:lpstr>Naslovi slajdova</vt:lpstr>
      </vt:variant>
      <vt:variant>
        <vt:i4>32</vt:i4>
      </vt:variant>
    </vt:vector>
  </HeadingPairs>
  <TitlesOfParts>
    <vt:vector size="39" baseType="lpstr">
      <vt:lpstr>Arial</vt:lpstr>
      <vt:lpstr>Poppins Bold</vt:lpstr>
      <vt:lpstr>Poppins Ultra-Bold</vt:lpstr>
      <vt:lpstr>Calibri</vt:lpstr>
      <vt:lpstr>Poppins</vt:lpstr>
      <vt:lpstr>Poppins Heavy</vt:lpstr>
      <vt:lpstr>Office Theme</vt:lpstr>
      <vt:lpstr>PowerPoint prezentacija</vt:lpstr>
      <vt:lpstr>PowerPoint prezentacija</vt:lpstr>
      <vt:lpstr>PowerPoint prezentacija</vt:lpstr>
      <vt:lpstr>PowerPoint prezentacija</vt:lpstr>
      <vt:lpstr>PowerPoint prezentacija</vt:lpstr>
      <vt:lpstr>PowerPoint prezentacija</vt:lpstr>
      <vt:lpstr>PowerPoint prezentacija</vt:lpstr>
      <vt:lpstr>PowerPoint prezentacija</vt:lpstr>
      <vt:lpstr>PowerPoint prezentacija</vt:lpstr>
      <vt:lpstr>PowerPoint prezentacija</vt:lpstr>
      <vt:lpstr>PowerPoint prezentacija</vt:lpstr>
      <vt:lpstr>PowerPoint prezentacija</vt:lpstr>
      <vt:lpstr>PowerPoint prezentacija</vt:lpstr>
      <vt:lpstr>PowerPoint prezentacija</vt:lpstr>
      <vt:lpstr>PowerPoint prezentacija</vt:lpstr>
      <vt:lpstr>PowerPoint prezentacija</vt:lpstr>
      <vt:lpstr>PowerPoint prezentacija</vt:lpstr>
      <vt:lpstr>PowerPoint prezentacija</vt:lpstr>
      <vt:lpstr>PowerPoint prezentacija</vt:lpstr>
      <vt:lpstr>PowerPoint prezentacija</vt:lpstr>
      <vt:lpstr>PowerPoint prezentacija</vt:lpstr>
      <vt:lpstr>PowerPoint prezentacija</vt:lpstr>
      <vt:lpstr>PowerPoint prezentacija</vt:lpstr>
      <vt:lpstr>PowerPoint prezentacija</vt:lpstr>
      <vt:lpstr>PowerPoint prezentacija</vt:lpstr>
      <vt:lpstr>PowerPoint prezentacija</vt:lpstr>
      <vt:lpstr>PowerPoint prezentacija</vt:lpstr>
      <vt:lpstr>PowerPoint prezentacija</vt:lpstr>
      <vt:lpstr>PowerPoint prezentacija</vt:lpstr>
      <vt:lpstr>PowerPoint prezentacija</vt:lpstr>
      <vt:lpstr>PowerPoint prezentacija</vt:lpstr>
      <vt:lpstr>PowerPoint prezentacija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Lumeni Data Science.pptx</dc:title>
  <cp:lastModifiedBy>Lara Slišković</cp:lastModifiedBy>
  <cp:revision>4</cp:revision>
  <dcterms:created xsi:type="dcterms:W3CDTF">2006-08-16T00:00:00Z</dcterms:created>
  <dcterms:modified xsi:type="dcterms:W3CDTF">2025-05-23T15:05:43Z</dcterms:modified>
  <dc:identifier>DAGoGdGqo5M</dc:identifier>
</cp:coreProperties>
</file>